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6"/>
  </p:notesMasterIdLst>
  <p:sldIdLst>
    <p:sldId id="256" r:id="rId2"/>
    <p:sldId id="284" r:id="rId3"/>
    <p:sldId id="260" r:id="rId4"/>
    <p:sldId id="300" r:id="rId5"/>
    <p:sldId id="301" r:id="rId6"/>
    <p:sldId id="270" r:id="rId7"/>
    <p:sldId id="290" r:id="rId8"/>
    <p:sldId id="264" r:id="rId9"/>
    <p:sldId id="287" r:id="rId10"/>
    <p:sldId id="291" r:id="rId11"/>
    <p:sldId id="298" r:id="rId12"/>
    <p:sldId id="299" r:id="rId13"/>
    <p:sldId id="293" r:id="rId14"/>
    <p:sldId id="27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957" autoAdjust="0"/>
  </p:normalViewPr>
  <p:slideViewPr>
    <p:cSldViewPr>
      <p:cViewPr varScale="1">
        <p:scale>
          <a:sx n="65" d="100"/>
          <a:sy n="65" d="100"/>
        </p:scale>
        <p:origin x="-118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3FC498-1708-4E3E-A460-EA7870BBC255}" type="doc">
      <dgm:prSet loTypeId="urn:microsoft.com/office/officeart/2005/8/layout/process2" loCatId="process" qsTypeId="urn:microsoft.com/office/officeart/2005/8/quickstyle/simple1" qsCatId="simple" csTypeId="urn:microsoft.com/office/officeart/2005/8/colors/accent1_2" csCatId="accent1" phldr="1"/>
      <dgm:spPr/>
    </dgm:pt>
    <dgm:pt modelId="{A778B3E2-049F-4240-8491-6204AD6B1458}">
      <dgm:prSet phldrT="[Text]"/>
      <dgm:spPr/>
      <dgm:t>
        <a:bodyPr/>
        <a:lstStyle/>
        <a:p>
          <a:r>
            <a:rPr lang="en-US" dirty="0" smtClean="0"/>
            <a:t>Advanced RT </a:t>
          </a:r>
          <a:endParaRPr lang="en-US" dirty="0"/>
        </a:p>
      </dgm:t>
    </dgm:pt>
    <dgm:pt modelId="{DCBE6CBB-E85B-4AEA-8DD6-23B441CD1965}" type="parTrans" cxnId="{4A07837D-B680-4943-9907-CB48B85FF752}">
      <dgm:prSet/>
      <dgm:spPr/>
      <dgm:t>
        <a:bodyPr/>
        <a:lstStyle/>
        <a:p>
          <a:endParaRPr lang="en-US"/>
        </a:p>
      </dgm:t>
    </dgm:pt>
    <dgm:pt modelId="{52A468A0-6F49-472F-8E4C-56A2B20520CC}" type="sibTrans" cxnId="{4A07837D-B680-4943-9907-CB48B85FF752}">
      <dgm:prSet/>
      <dgm:spPr/>
      <dgm:t>
        <a:bodyPr/>
        <a:lstStyle/>
        <a:p>
          <a:endParaRPr lang="en-US"/>
        </a:p>
      </dgm:t>
    </dgm:pt>
    <dgm:pt modelId="{5126770D-20A0-4416-8234-178CDAABA647}">
      <dgm:prSet phldrT="[Text]"/>
      <dgm:spPr/>
      <dgm:t>
        <a:bodyPr/>
        <a:lstStyle/>
        <a:p>
          <a:r>
            <a:rPr lang="en-US" dirty="0" smtClean="0"/>
            <a:t>Increased Complexity and Steps</a:t>
          </a:r>
          <a:endParaRPr lang="en-US" dirty="0"/>
        </a:p>
      </dgm:t>
    </dgm:pt>
    <dgm:pt modelId="{828E1FF4-A7B1-4D51-80AB-7E2DCF9E5998}" type="parTrans" cxnId="{AA1A4408-9AE0-4743-83BF-980CE8CD07F1}">
      <dgm:prSet/>
      <dgm:spPr/>
      <dgm:t>
        <a:bodyPr/>
        <a:lstStyle/>
        <a:p>
          <a:endParaRPr lang="en-US"/>
        </a:p>
      </dgm:t>
    </dgm:pt>
    <dgm:pt modelId="{ADBA1B49-9185-429F-8F9B-5E705DFDA7F4}" type="sibTrans" cxnId="{AA1A4408-9AE0-4743-83BF-980CE8CD07F1}">
      <dgm:prSet/>
      <dgm:spPr/>
      <dgm:t>
        <a:bodyPr/>
        <a:lstStyle/>
        <a:p>
          <a:endParaRPr lang="en-US"/>
        </a:p>
      </dgm:t>
    </dgm:pt>
    <dgm:pt modelId="{BB7692DB-59FF-4177-9C63-DD5EF852BE87}">
      <dgm:prSet phldrT="[Text]"/>
      <dgm:spPr/>
      <dgm:t>
        <a:bodyPr/>
        <a:lstStyle/>
        <a:p>
          <a:r>
            <a:rPr lang="en-US" dirty="0" smtClean="0"/>
            <a:t>Need for Increased QM</a:t>
          </a:r>
          <a:endParaRPr lang="en-US" dirty="0"/>
        </a:p>
      </dgm:t>
    </dgm:pt>
    <dgm:pt modelId="{7AB9DB3C-5E26-4C33-B09C-D15101C5EB6E}" type="parTrans" cxnId="{8B4D9169-F4DF-4F63-AE33-61F73440739C}">
      <dgm:prSet/>
      <dgm:spPr/>
      <dgm:t>
        <a:bodyPr/>
        <a:lstStyle/>
        <a:p>
          <a:endParaRPr lang="en-US"/>
        </a:p>
      </dgm:t>
    </dgm:pt>
    <dgm:pt modelId="{352FC334-54A4-4EFE-91BA-CF367F461A09}" type="sibTrans" cxnId="{8B4D9169-F4DF-4F63-AE33-61F73440739C}">
      <dgm:prSet/>
      <dgm:spPr/>
      <dgm:t>
        <a:bodyPr/>
        <a:lstStyle/>
        <a:p>
          <a:endParaRPr lang="en-US"/>
        </a:p>
      </dgm:t>
    </dgm:pt>
    <dgm:pt modelId="{5DBEB46B-CBC0-4F92-885C-8AC887EDC0F9}" type="pres">
      <dgm:prSet presAssocID="{E83FC498-1708-4E3E-A460-EA7870BBC255}" presName="linearFlow" presStyleCnt="0">
        <dgm:presLayoutVars>
          <dgm:resizeHandles val="exact"/>
        </dgm:presLayoutVars>
      </dgm:prSet>
      <dgm:spPr/>
    </dgm:pt>
    <dgm:pt modelId="{F8DC1883-1F9A-4241-9F55-EB6E83E5D58C}" type="pres">
      <dgm:prSet presAssocID="{A778B3E2-049F-4240-8491-6204AD6B1458}" presName="node" presStyleLbl="node1" presStyleIdx="0" presStyleCnt="3" custScaleX="172103">
        <dgm:presLayoutVars>
          <dgm:bulletEnabled val="1"/>
        </dgm:presLayoutVars>
      </dgm:prSet>
      <dgm:spPr/>
      <dgm:t>
        <a:bodyPr/>
        <a:lstStyle/>
        <a:p>
          <a:endParaRPr lang="en-US"/>
        </a:p>
      </dgm:t>
    </dgm:pt>
    <dgm:pt modelId="{29014D7C-CE92-447C-BC47-0C9ECB3EF318}" type="pres">
      <dgm:prSet presAssocID="{52A468A0-6F49-472F-8E4C-56A2B20520CC}" presName="sibTrans" presStyleLbl="sibTrans2D1" presStyleIdx="0" presStyleCnt="2"/>
      <dgm:spPr/>
      <dgm:t>
        <a:bodyPr/>
        <a:lstStyle/>
        <a:p>
          <a:endParaRPr lang="en-US"/>
        </a:p>
      </dgm:t>
    </dgm:pt>
    <dgm:pt modelId="{E016E429-9D47-48A2-A524-78232EAEF5F4}" type="pres">
      <dgm:prSet presAssocID="{52A468A0-6F49-472F-8E4C-56A2B20520CC}" presName="connectorText" presStyleLbl="sibTrans2D1" presStyleIdx="0" presStyleCnt="2"/>
      <dgm:spPr/>
      <dgm:t>
        <a:bodyPr/>
        <a:lstStyle/>
        <a:p>
          <a:endParaRPr lang="en-US"/>
        </a:p>
      </dgm:t>
    </dgm:pt>
    <dgm:pt modelId="{7C2F5229-AA96-4423-844C-957D1C917E92}" type="pres">
      <dgm:prSet presAssocID="{5126770D-20A0-4416-8234-178CDAABA647}" presName="node" presStyleLbl="node1" presStyleIdx="1" presStyleCnt="3" custScaleX="172103">
        <dgm:presLayoutVars>
          <dgm:bulletEnabled val="1"/>
        </dgm:presLayoutVars>
      </dgm:prSet>
      <dgm:spPr/>
      <dgm:t>
        <a:bodyPr/>
        <a:lstStyle/>
        <a:p>
          <a:endParaRPr lang="en-US"/>
        </a:p>
      </dgm:t>
    </dgm:pt>
    <dgm:pt modelId="{9E4BCD53-152A-4F67-8999-68C133FA120C}" type="pres">
      <dgm:prSet presAssocID="{ADBA1B49-9185-429F-8F9B-5E705DFDA7F4}" presName="sibTrans" presStyleLbl="sibTrans2D1" presStyleIdx="1" presStyleCnt="2"/>
      <dgm:spPr/>
      <dgm:t>
        <a:bodyPr/>
        <a:lstStyle/>
        <a:p>
          <a:endParaRPr lang="en-US"/>
        </a:p>
      </dgm:t>
    </dgm:pt>
    <dgm:pt modelId="{6732B9BE-6C51-4223-99E1-1E4248326050}" type="pres">
      <dgm:prSet presAssocID="{ADBA1B49-9185-429F-8F9B-5E705DFDA7F4}" presName="connectorText" presStyleLbl="sibTrans2D1" presStyleIdx="1" presStyleCnt="2"/>
      <dgm:spPr/>
      <dgm:t>
        <a:bodyPr/>
        <a:lstStyle/>
        <a:p>
          <a:endParaRPr lang="en-US"/>
        </a:p>
      </dgm:t>
    </dgm:pt>
    <dgm:pt modelId="{4C4B6E87-9707-478F-ADB8-4FB2DC11607C}" type="pres">
      <dgm:prSet presAssocID="{BB7692DB-59FF-4177-9C63-DD5EF852BE87}" presName="node" presStyleLbl="node1" presStyleIdx="2" presStyleCnt="3" custScaleX="179586">
        <dgm:presLayoutVars>
          <dgm:bulletEnabled val="1"/>
        </dgm:presLayoutVars>
      </dgm:prSet>
      <dgm:spPr/>
      <dgm:t>
        <a:bodyPr/>
        <a:lstStyle/>
        <a:p>
          <a:endParaRPr lang="en-US"/>
        </a:p>
      </dgm:t>
    </dgm:pt>
  </dgm:ptLst>
  <dgm:cxnLst>
    <dgm:cxn modelId="{01E6A54C-F17D-4DE9-BE6F-782E25B01F32}" type="presOf" srcId="{52A468A0-6F49-472F-8E4C-56A2B20520CC}" destId="{29014D7C-CE92-447C-BC47-0C9ECB3EF318}" srcOrd="0" destOrd="0" presId="urn:microsoft.com/office/officeart/2005/8/layout/process2"/>
    <dgm:cxn modelId="{DC78F6B2-49E7-452F-A836-9C2A52492DF7}" type="presOf" srcId="{ADBA1B49-9185-429F-8F9B-5E705DFDA7F4}" destId="{6732B9BE-6C51-4223-99E1-1E4248326050}" srcOrd="1" destOrd="0" presId="urn:microsoft.com/office/officeart/2005/8/layout/process2"/>
    <dgm:cxn modelId="{4A07837D-B680-4943-9907-CB48B85FF752}" srcId="{E83FC498-1708-4E3E-A460-EA7870BBC255}" destId="{A778B3E2-049F-4240-8491-6204AD6B1458}" srcOrd="0" destOrd="0" parTransId="{DCBE6CBB-E85B-4AEA-8DD6-23B441CD1965}" sibTransId="{52A468A0-6F49-472F-8E4C-56A2B20520CC}"/>
    <dgm:cxn modelId="{DDB99A1C-3338-411D-ADA9-6457AB048EF7}" type="presOf" srcId="{A778B3E2-049F-4240-8491-6204AD6B1458}" destId="{F8DC1883-1F9A-4241-9F55-EB6E83E5D58C}" srcOrd="0" destOrd="0" presId="urn:microsoft.com/office/officeart/2005/8/layout/process2"/>
    <dgm:cxn modelId="{EC619C1A-455F-456F-BB46-F77617DC4B0E}" type="presOf" srcId="{ADBA1B49-9185-429F-8F9B-5E705DFDA7F4}" destId="{9E4BCD53-152A-4F67-8999-68C133FA120C}" srcOrd="0" destOrd="0" presId="urn:microsoft.com/office/officeart/2005/8/layout/process2"/>
    <dgm:cxn modelId="{827AA0A8-E267-47DF-AF7B-051E96F498D7}" type="presOf" srcId="{E83FC498-1708-4E3E-A460-EA7870BBC255}" destId="{5DBEB46B-CBC0-4F92-885C-8AC887EDC0F9}" srcOrd="0" destOrd="0" presId="urn:microsoft.com/office/officeart/2005/8/layout/process2"/>
    <dgm:cxn modelId="{B705352D-C079-4482-8EA7-F033C41164A8}" type="presOf" srcId="{52A468A0-6F49-472F-8E4C-56A2B20520CC}" destId="{E016E429-9D47-48A2-A524-78232EAEF5F4}" srcOrd="1" destOrd="0" presId="urn:microsoft.com/office/officeart/2005/8/layout/process2"/>
    <dgm:cxn modelId="{8B4D9169-F4DF-4F63-AE33-61F73440739C}" srcId="{E83FC498-1708-4E3E-A460-EA7870BBC255}" destId="{BB7692DB-59FF-4177-9C63-DD5EF852BE87}" srcOrd="2" destOrd="0" parTransId="{7AB9DB3C-5E26-4C33-B09C-D15101C5EB6E}" sibTransId="{352FC334-54A4-4EFE-91BA-CF367F461A09}"/>
    <dgm:cxn modelId="{4F23A822-F745-466F-A59D-8C7AC44B0D93}" type="presOf" srcId="{BB7692DB-59FF-4177-9C63-DD5EF852BE87}" destId="{4C4B6E87-9707-478F-ADB8-4FB2DC11607C}" srcOrd="0" destOrd="0" presId="urn:microsoft.com/office/officeart/2005/8/layout/process2"/>
    <dgm:cxn modelId="{5255F959-6E41-453B-BD00-A7632EE20BAE}" type="presOf" srcId="{5126770D-20A0-4416-8234-178CDAABA647}" destId="{7C2F5229-AA96-4423-844C-957D1C917E92}" srcOrd="0" destOrd="0" presId="urn:microsoft.com/office/officeart/2005/8/layout/process2"/>
    <dgm:cxn modelId="{AA1A4408-9AE0-4743-83BF-980CE8CD07F1}" srcId="{E83FC498-1708-4E3E-A460-EA7870BBC255}" destId="{5126770D-20A0-4416-8234-178CDAABA647}" srcOrd="1" destOrd="0" parTransId="{828E1FF4-A7B1-4D51-80AB-7E2DCF9E5998}" sibTransId="{ADBA1B49-9185-429F-8F9B-5E705DFDA7F4}"/>
    <dgm:cxn modelId="{9326C5DF-5365-4507-B456-07506A9C721F}" type="presParOf" srcId="{5DBEB46B-CBC0-4F92-885C-8AC887EDC0F9}" destId="{F8DC1883-1F9A-4241-9F55-EB6E83E5D58C}" srcOrd="0" destOrd="0" presId="urn:microsoft.com/office/officeart/2005/8/layout/process2"/>
    <dgm:cxn modelId="{65CFB6E6-E3D1-4CCB-BD55-F497B937DA81}" type="presParOf" srcId="{5DBEB46B-CBC0-4F92-885C-8AC887EDC0F9}" destId="{29014D7C-CE92-447C-BC47-0C9ECB3EF318}" srcOrd="1" destOrd="0" presId="urn:microsoft.com/office/officeart/2005/8/layout/process2"/>
    <dgm:cxn modelId="{87AB6178-3E85-4503-8AD1-9D98F194B6CF}" type="presParOf" srcId="{29014D7C-CE92-447C-BC47-0C9ECB3EF318}" destId="{E016E429-9D47-48A2-A524-78232EAEF5F4}" srcOrd="0" destOrd="0" presId="urn:microsoft.com/office/officeart/2005/8/layout/process2"/>
    <dgm:cxn modelId="{12289A49-D01A-4393-8A8C-0A9419F91600}" type="presParOf" srcId="{5DBEB46B-CBC0-4F92-885C-8AC887EDC0F9}" destId="{7C2F5229-AA96-4423-844C-957D1C917E92}" srcOrd="2" destOrd="0" presId="urn:microsoft.com/office/officeart/2005/8/layout/process2"/>
    <dgm:cxn modelId="{D9185DD6-3DFE-4A63-A216-59994DAB203D}" type="presParOf" srcId="{5DBEB46B-CBC0-4F92-885C-8AC887EDC0F9}" destId="{9E4BCD53-152A-4F67-8999-68C133FA120C}" srcOrd="3" destOrd="0" presId="urn:microsoft.com/office/officeart/2005/8/layout/process2"/>
    <dgm:cxn modelId="{07F6B94A-DA95-4624-8D71-FF384829532B}" type="presParOf" srcId="{9E4BCD53-152A-4F67-8999-68C133FA120C}" destId="{6732B9BE-6C51-4223-99E1-1E4248326050}" srcOrd="0" destOrd="0" presId="urn:microsoft.com/office/officeart/2005/8/layout/process2"/>
    <dgm:cxn modelId="{A543889C-9F52-40B9-A8E9-42937B2F4AE7}" type="presParOf" srcId="{5DBEB46B-CBC0-4F92-885C-8AC887EDC0F9}" destId="{4C4B6E87-9707-478F-ADB8-4FB2DC11607C}" srcOrd="4" destOrd="0" presId="urn:microsoft.com/office/officeart/2005/8/layout/process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642B56E-A3E3-473E-80BE-67DF325C14D3}" type="doc">
      <dgm:prSet loTypeId="urn:microsoft.com/office/officeart/2005/8/layout/hProcess11" loCatId="process" qsTypeId="urn:microsoft.com/office/officeart/2005/8/quickstyle/simple1" qsCatId="simple" csTypeId="urn:microsoft.com/office/officeart/2005/8/colors/accent1_2" csCatId="accent1" phldr="1"/>
      <dgm:spPr/>
    </dgm:pt>
    <dgm:pt modelId="{A9D568C2-27FE-4870-B902-9B2D7799DA41}">
      <dgm:prSet phldrT="[Text]"/>
      <dgm:spPr/>
      <dgm:t>
        <a:bodyPr/>
        <a:lstStyle/>
        <a:p>
          <a:r>
            <a:rPr lang="en-US" dirty="0" smtClean="0"/>
            <a:t>Simulation Imaging</a:t>
          </a:r>
          <a:endParaRPr lang="en-US" dirty="0"/>
        </a:p>
      </dgm:t>
    </dgm:pt>
    <dgm:pt modelId="{A1DB2EB0-7248-462C-BA04-769041228438}" type="parTrans" cxnId="{251E01C3-74BA-433B-9D0D-EAF8EE76332E}">
      <dgm:prSet/>
      <dgm:spPr/>
      <dgm:t>
        <a:bodyPr/>
        <a:lstStyle/>
        <a:p>
          <a:endParaRPr lang="en-US"/>
        </a:p>
      </dgm:t>
    </dgm:pt>
    <dgm:pt modelId="{2D48B498-34A0-450A-B1C9-6EB327331BF9}" type="sibTrans" cxnId="{251E01C3-74BA-433B-9D0D-EAF8EE76332E}">
      <dgm:prSet/>
      <dgm:spPr/>
      <dgm:t>
        <a:bodyPr/>
        <a:lstStyle/>
        <a:p>
          <a:endParaRPr lang="en-US"/>
        </a:p>
      </dgm:t>
    </dgm:pt>
    <dgm:pt modelId="{7C4E4B73-552D-4608-B271-9FE0B1DEF287}">
      <dgm:prSet phldrT="[Text]"/>
      <dgm:spPr/>
      <dgm:t>
        <a:bodyPr/>
        <a:lstStyle/>
        <a:p>
          <a:r>
            <a:rPr lang="en-US" dirty="0" smtClean="0"/>
            <a:t>Treatment Planning</a:t>
          </a:r>
          <a:endParaRPr lang="en-US" dirty="0"/>
        </a:p>
      </dgm:t>
    </dgm:pt>
    <dgm:pt modelId="{D4EBE44A-3096-4DA0-928C-E72D6FA290A8}" type="parTrans" cxnId="{B984304E-E0F4-41BE-8517-7BF397E58C13}">
      <dgm:prSet/>
      <dgm:spPr/>
      <dgm:t>
        <a:bodyPr/>
        <a:lstStyle/>
        <a:p>
          <a:endParaRPr lang="en-US"/>
        </a:p>
      </dgm:t>
    </dgm:pt>
    <dgm:pt modelId="{85FB009A-6D24-4BB7-A2F0-2EC1C9F77CF1}" type="sibTrans" cxnId="{B984304E-E0F4-41BE-8517-7BF397E58C13}">
      <dgm:prSet/>
      <dgm:spPr/>
      <dgm:t>
        <a:bodyPr/>
        <a:lstStyle/>
        <a:p>
          <a:endParaRPr lang="en-US"/>
        </a:p>
      </dgm:t>
    </dgm:pt>
    <dgm:pt modelId="{BC8022DA-186D-4F46-8C43-C10E011BDBB3}">
      <dgm:prSet phldrT="[Text]"/>
      <dgm:spPr/>
      <dgm:t>
        <a:bodyPr/>
        <a:lstStyle/>
        <a:p>
          <a:r>
            <a:rPr lang="en-US" dirty="0" smtClean="0"/>
            <a:t>IMRT QA</a:t>
          </a:r>
          <a:endParaRPr lang="en-US" dirty="0"/>
        </a:p>
      </dgm:t>
    </dgm:pt>
    <dgm:pt modelId="{69960C10-FC2F-409B-8AF0-E42ED45257D8}" type="parTrans" cxnId="{4C610E34-F510-488F-8E4A-DC7EEC0E7914}">
      <dgm:prSet/>
      <dgm:spPr/>
      <dgm:t>
        <a:bodyPr/>
        <a:lstStyle/>
        <a:p>
          <a:endParaRPr lang="en-US"/>
        </a:p>
      </dgm:t>
    </dgm:pt>
    <dgm:pt modelId="{5B688979-A008-4341-8714-A414A5A99661}" type="sibTrans" cxnId="{4C610E34-F510-488F-8E4A-DC7EEC0E7914}">
      <dgm:prSet/>
      <dgm:spPr/>
      <dgm:t>
        <a:bodyPr/>
        <a:lstStyle/>
        <a:p>
          <a:endParaRPr lang="en-US"/>
        </a:p>
      </dgm:t>
    </dgm:pt>
    <dgm:pt modelId="{7D503865-3891-4DDB-98A4-301EE028CA87}">
      <dgm:prSet phldrT="[Text]"/>
      <dgm:spPr/>
      <dgm:t>
        <a:bodyPr/>
        <a:lstStyle/>
        <a:p>
          <a:r>
            <a:rPr lang="en-US" dirty="0" smtClean="0"/>
            <a:t>Treatment Delivery</a:t>
          </a:r>
          <a:endParaRPr lang="en-US" dirty="0"/>
        </a:p>
      </dgm:t>
    </dgm:pt>
    <dgm:pt modelId="{239F76B4-E16B-4605-B6F6-2CF0DD36A634}" type="parTrans" cxnId="{A577CA00-7B0D-4770-9854-6005A8FDFDCC}">
      <dgm:prSet/>
      <dgm:spPr/>
      <dgm:t>
        <a:bodyPr/>
        <a:lstStyle/>
        <a:p>
          <a:endParaRPr lang="en-US"/>
        </a:p>
      </dgm:t>
    </dgm:pt>
    <dgm:pt modelId="{AD226F46-236B-4CEE-84F8-A645E65F6B4C}" type="sibTrans" cxnId="{A577CA00-7B0D-4770-9854-6005A8FDFDCC}">
      <dgm:prSet/>
      <dgm:spPr/>
      <dgm:t>
        <a:bodyPr/>
        <a:lstStyle/>
        <a:p>
          <a:endParaRPr lang="en-US"/>
        </a:p>
      </dgm:t>
    </dgm:pt>
    <dgm:pt modelId="{11AE41D5-29B4-4F5B-ABDD-D30ED8FA6D76}" type="pres">
      <dgm:prSet presAssocID="{A642B56E-A3E3-473E-80BE-67DF325C14D3}" presName="Name0" presStyleCnt="0">
        <dgm:presLayoutVars>
          <dgm:dir/>
          <dgm:resizeHandles val="exact"/>
        </dgm:presLayoutVars>
      </dgm:prSet>
      <dgm:spPr/>
    </dgm:pt>
    <dgm:pt modelId="{B000B274-6956-4A89-8404-40AAF57D5F7D}" type="pres">
      <dgm:prSet presAssocID="{A642B56E-A3E3-473E-80BE-67DF325C14D3}" presName="arrow" presStyleLbl="bgShp" presStyleIdx="0" presStyleCnt="1"/>
      <dgm:spPr/>
    </dgm:pt>
    <dgm:pt modelId="{B22A7E5F-E0B3-41E0-B82B-7FB7124F7965}" type="pres">
      <dgm:prSet presAssocID="{A642B56E-A3E3-473E-80BE-67DF325C14D3}" presName="points" presStyleCnt="0"/>
      <dgm:spPr/>
    </dgm:pt>
    <dgm:pt modelId="{3C88ED49-3AE1-45D4-8AC4-713A7C23E779}" type="pres">
      <dgm:prSet presAssocID="{A9D568C2-27FE-4870-B902-9B2D7799DA41}" presName="compositeA" presStyleCnt="0"/>
      <dgm:spPr/>
    </dgm:pt>
    <dgm:pt modelId="{94E8E028-FBEB-472C-9ED2-9845B5158E79}" type="pres">
      <dgm:prSet presAssocID="{A9D568C2-27FE-4870-B902-9B2D7799DA41}" presName="textA" presStyleLbl="revTx" presStyleIdx="0" presStyleCnt="4">
        <dgm:presLayoutVars>
          <dgm:bulletEnabled val="1"/>
        </dgm:presLayoutVars>
      </dgm:prSet>
      <dgm:spPr/>
      <dgm:t>
        <a:bodyPr/>
        <a:lstStyle/>
        <a:p>
          <a:endParaRPr lang="en-US"/>
        </a:p>
      </dgm:t>
    </dgm:pt>
    <dgm:pt modelId="{0225B01E-52BD-47D7-A48E-FCA262AE006D}" type="pres">
      <dgm:prSet presAssocID="{A9D568C2-27FE-4870-B902-9B2D7799DA41}" presName="circleA" presStyleLbl="node1" presStyleIdx="0" presStyleCnt="4"/>
      <dgm:spPr/>
    </dgm:pt>
    <dgm:pt modelId="{30E1716A-3FDF-4A87-9CE3-7A433D429B54}" type="pres">
      <dgm:prSet presAssocID="{A9D568C2-27FE-4870-B902-9B2D7799DA41}" presName="spaceA" presStyleCnt="0"/>
      <dgm:spPr/>
    </dgm:pt>
    <dgm:pt modelId="{AA1B3394-65C8-4A13-BC1F-74C7EA2DC48C}" type="pres">
      <dgm:prSet presAssocID="{2D48B498-34A0-450A-B1C9-6EB327331BF9}" presName="space" presStyleCnt="0"/>
      <dgm:spPr/>
    </dgm:pt>
    <dgm:pt modelId="{5EE18C2E-11B7-47BD-83AB-C9D9B2B0D8AA}" type="pres">
      <dgm:prSet presAssocID="{7C4E4B73-552D-4608-B271-9FE0B1DEF287}" presName="compositeB" presStyleCnt="0"/>
      <dgm:spPr/>
    </dgm:pt>
    <dgm:pt modelId="{5C9265A5-F5BD-4618-98A6-0ED005E6630A}" type="pres">
      <dgm:prSet presAssocID="{7C4E4B73-552D-4608-B271-9FE0B1DEF287}" presName="textB" presStyleLbl="revTx" presStyleIdx="1" presStyleCnt="4" custLinFactNeighborY="-7069">
        <dgm:presLayoutVars>
          <dgm:bulletEnabled val="1"/>
        </dgm:presLayoutVars>
      </dgm:prSet>
      <dgm:spPr/>
      <dgm:t>
        <a:bodyPr/>
        <a:lstStyle/>
        <a:p>
          <a:endParaRPr lang="en-US"/>
        </a:p>
      </dgm:t>
    </dgm:pt>
    <dgm:pt modelId="{E4700EFF-40F9-4A54-9059-05A7F38444F6}" type="pres">
      <dgm:prSet presAssocID="{7C4E4B73-552D-4608-B271-9FE0B1DEF287}" presName="circleB" presStyleLbl="node1" presStyleIdx="1" presStyleCnt="4"/>
      <dgm:spPr/>
    </dgm:pt>
    <dgm:pt modelId="{F626DBE0-8499-42B8-910B-CD907268DB39}" type="pres">
      <dgm:prSet presAssocID="{7C4E4B73-552D-4608-B271-9FE0B1DEF287}" presName="spaceB" presStyleCnt="0"/>
      <dgm:spPr/>
    </dgm:pt>
    <dgm:pt modelId="{A14AF739-4BE5-456E-99AA-A3CC4B8CC8AA}" type="pres">
      <dgm:prSet presAssocID="{85FB009A-6D24-4BB7-A2F0-2EC1C9F77CF1}" presName="space" presStyleCnt="0"/>
      <dgm:spPr/>
    </dgm:pt>
    <dgm:pt modelId="{C203DF53-234F-4754-A1E6-749F3FF58C47}" type="pres">
      <dgm:prSet presAssocID="{BC8022DA-186D-4F46-8C43-C10E011BDBB3}" presName="compositeA" presStyleCnt="0"/>
      <dgm:spPr/>
    </dgm:pt>
    <dgm:pt modelId="{5B3A733A-456F-4C14-B66A-CAB681C26FCC}" type="pres">
      <dgm:prSet presAssocID="{BC8022DA-186D-4F46-8C43-C10E011BDBB3}" presName="textA" presStyleLbl="revTx" presStyleIdx="2" presStyleCnt="4">
        <dgm:presLayoutVars>
          <dgm:bulletEnabled val="1"/>
        </dgm:presLayoutVars>
      </dgm:prSet>
      <dgm:spPr/>
      <dgm:t>
        <a:bodyPr/>
        <a:lstStyle/>
        <a:p>
          <a:endParaRPr lang="en-US"/>
        </a:p>
      </dgm:t>
    </dgm:pt>
    <dgm:pt modelId="{D551531D-6D87-4C24-A757-A74FFC7045FF}" type="pres">
      <dgm:prSet presAssocID="{BC8022DA-186D-4F46-8C43-C10E011BDBB3}" presName="circleA" presStyleLbl="node1" presStyleIdx="2" presStyleCnt="4"/>
      <dgm:spPr/>
    </dgm:pt>
    <dgm:pt modelId="{0E005530-F0CE-4FA4-8D04-A06115690EF3}" type="pres">
      <dgm:prSet presAssocID="{BC8022DA-186D-4F46-8C43-C10E011BDBB3}" presName="spaceA" presStyleCnt="0"/>
      <dgm:spPr/>
    </dgm:pt>
    <dgm:pt modelId="{AF5C0A87-A468-4D87-81D1-EDCE9CF88A1F}" type="pres">
      <dgm:prSet presAssocID="{5B688979-A008-4341-8714-A414A5A99661}" presName="space" presStyleCnt="0"/>
      <dgm:spPr/>
    </dgm:pt>
    <dgm:pt modelId="{5A7E6973-8A22-4BE6-A767-5B2A227B7537}" type="pres">
      <dgm:prSet presAssocID="{7D503865-3891-4DDB-98A4-301EE028CA87}" presName="compositeB" presStyleCnt="0"/>
      <dgm:spPr/>
    </dgm:pt>
    <dgm:pt modelId="{3A5C1BC2-24D8-4870-86CF-F8FF2D37A23F}" type="pres">
      <dgm:prSet presAssocID="{7D503865-3891-4DDB-98A4-301EE028CA87}" presName="textB" presStyleLbl="revTx" presStyleIdx="3" presStyleCnt="4">
        <dgm:presLayoutVars>
          <dgm:bulletEnabled val="1"/>
        </dgm:presLayoutVars>
      </dgm:prSet>
      <dgm:spPr/>
      <dgm:t>
        <a:bodyPr/>
        <a:lstStyle/>
        <a:p>
          <a:endParaRPr lang="en-US"/>
        </a:p>
      </dgm:t>
    </dgm:pt>
    <dgm:pt modelId="{5C6AC9C2-0AE5-4720-8A60-63C658308911}" type="pres">
      <dgm:prSet presAssocID="{7D503865-3891-4DDB-98A4-301EE028CA87}" presName="circleB" presStyleLbl="node1" presStyleIdx="3" presStyleCnt="4"/>
      <dgm:spPr/>
    </dgm:pt>
    <dgm:pt modelId="{B0F62AD8-08A1-4923-96BB-B2274D39A716}" type="pres">
      <dgm:prSet presAssocID="{7D503865-3891-4DDB-98A4-301EE028CA87}" presName="spaceB" presStyleCnt="0"/>
      <dgm:spPr/>
    </dgm:pt>
  </dgm:ptLst>
  <dgm:cxnLst>
    <dgm:cxn modelId="{18BA4E04-2E32-43F7-AEB7-C307F08F2795}" type="presOf" srcId="{7C4E4B73-552D-4608-B271-9FE0B1DEF287}" destId="{5C9265A5-F5BD-4618-98A6-0ED005E6630A}" srcOrd="0" destOrd="0" presId="urn:microsoft.com/office/officeart/2005/8/layout/hProcess11"/>
    <dgm:cxn modelId="{8B7157AA-D4F5-4B30-8BD8-7D0E16E30C6B}" type="presOf" srcId="{A9D568C2-27FE-4870-B902-9B2D7799DA41}" destId="{94E8E028-FBEB-472C-9ED2-9845B5158E79}" srcOrd="0" destOrd="0" presId="urn:microsoft.com/office/officeart/2005/8/layout/hProcess11"/>
    <dgm:cxn modelId="{07BC0F5F-211B-43A3-B5F0-AE3184228A34}" type="presOf" srcId="{7D503865-3891-4DDB-98A4-301EE028CA87}" destId="{3A5C1BC2-24D8-4870-86CF-F8FF2D37A23F}" srcOrd="0" destOrd="0" presId="urn:microsoft.com/office/officeart/2005/8/layout/hProcess11"/>
    <dgm:cxn modelId="{251E01C3-74BA-433B-9D0D-EAF8EE76332E}" srcId="{A642B56E-A3E3-473E-80BE-67DF325C14D3}" destId="{A9D568C2-27FE-4870-B902-9B2D7799DA41}" srcOrd="0" destOrd="0" parTransId="{A1DB2EB0-7248-462C-BA04-769041228438}" sibTransId="{2D48B498-34A0-450A-B1C9-6EB327331BF9}"/>
    <dgm:cxn modelId="{DCC27627-2970-4E07-88D4-EC7A37ADC25C}" type="presOf" srcId="{BC8022DA-186D-4F46-8C43-C10E011BDBB3}" destId="{5B3A733A-456F-4C14-B66A-CAB681C26FCC}" srcOrd="0" destOrd="0" presId="urn:microsoft.com/office/officeart/2005/8/layout/hProcess11"/>
    <dgm:cxn modelId="{B984304E-E0F4-41BE-8517-7BF397E58C13}" srcId="{A642B56E-A3E3-473E-80BE-67DF325C14D3}" destId="{7C4E4B73-552D-4608-B271-9FE0B1DEF287}" srcOrd="1" destOrd="0" parTransId="{D4EBE44A-3096-4DA0-928C-E72D6FA290A8}" sibTransId="{85FB009A-6D24-4BB7-A2F0-2EC1C9F77CF1}"/>
    <dgm:cxn modelId="{09222F4D-1159-47C0-8F5E-5A51DBA5B902}" type="presOf" srcId="{A642B56E-A3E3-473E-80BE-67DF325C14D3}" destId="{11AE41D5-29B4-4F5B-ABDD-D30ED8FA6D76}" srcOrd="0" destOrd="0" presId="urn:microsoft.com/office/officeart/2005/8/layout/hProcess11"/>
    <dgm:cxn modelId="{A577CA00-7B0D-4770-9854-6005A8FDFDCC}" srcId="{A642B56E-A3E3-473E-80BE-67DF325C14D3}" destId="{7D503865-3891-4DDB-98A4-301EE028CA87}" srcOrd="3" destOrd="0" parTransId="{239F76B4-E16B-4605-B6F6-2CF0DD36A634}" sibTransId="{AD226F46-236B-4CEE-84F8-A645E65F6B4C}"/>
    <dgm:cxn modelId="{4C610E34-F510-488F-8E4A-DC7EEC0E7914}" srcId="{A642B56E-A3E3-473E-80BE-67DF325C14D3}" destId="{BC8022DA-186D-4F46-8C43-C10E011BDBB3}" srcOrd="2" destOrd="0" parTransId="{69960C10-FC2F-409B-8AF0-E42ED45257D8}" sibTransId="{5B688979-A008-4341-8714-A414A5A99661}"/>
    <dgm:cxn modelId="{F97AAF94-8CD0-46F5-85C8-975364A08093}" type="presParOf" srcId="{11AE41D5-29B4-4F5B-ABDD-D30ED8FA6D76}" destId="{B000B274-6956-4A89-8404-40AAF57D5F7D}" srcOrd="0" destOrd="0" presId="urn:microsoft.com/office/officeart/2005/8/layout/hProcess11"/>
    <dgm:cxn modelId="{EE83449D-708D-45AD-A232-2062C775DA9E}" type="presParOf" srcId="{11AE41D5-29B4-4F5B-ABDD-D30ED8FA6D76}" destId="{B22A7E5F-E0B3-41E0-B82B-7FB7124F7965}" srcOrd="1" destOrd="0" presId="urn:microsoft.com/office/officeart/2005/8/layout/hProcess11"/>
    <dgm:cxn modelId="{E2F50F3F-8E76-4561-9B42-9CEF683806BC}" type="presParOf" srcId="{B22A7E5F-E0B3-41E0-B82B-7FB7124F7965}" destId="{3C88ED49-3AE1-45D4-8AC4-713A7C23E779}" srcOrd="0" destOrd="0" presId="urn:microsoft.com/office/officeart/2005/8/layout/hProcess11"/>
    <dgm:cxn modelId="{6A9A1561-BAA8-4C4A-9092-7F5091E37A5F}" type="presParOf" srcId="{3C88ED49-3AE1-45D4-8AC4-713A7C23E779}" destId="{94E8E028-FBEB-472C-9ED2-9845B5158E79}" srcOrd="0" destOrd="0" presId="urn:microsoft.com/office/officeart/2005/8/layout/hProcess11"/>
    <dgm:cxn modelId="{6B347B29-188F-4216-9C16-AB6D4D7DE51F}" type="presParOf" srcId="{3C88ED49-3AE1-45D4-8AC4-713A7C23E779}" destId="{0225B01E-52BD-47D7-A48E-FCA262AE006D}" srcOrd="1" destOrd="0" presId="urn:microsoft.com/office/officeart/2005/8/layout/hProcess11"/>
    <dgm:cxn modelId="{330B3B60-CA9D-43A2-9548-057F440FDA3A}" type="presParOf" srcId="{3C88ED49-3AE1-45D4-8AC4-713A7C23E779}" destId="{30E1716A-3FDF-4A87-9CE3-7A433D429B54}" srcOrd="2" destOrd="0" presId="urn:microsoft.com/office/officeart/2005/8/layout/hProcess11"/>
    <dgm:cxn modelId="{6D337462-8519-4632-A1F5-AB65F3CAB4D3}" type="presParOf" srcId="{B22A7E5F-E0B3-41E0-B82B-7FB7124F7965}" destId="{AA1B3394-65C8-4A13-BC1F-74C7EA2DC48C}" srcOrd="1" destOrd="0" presId="urn:microsoft.com/office/officeart/2005/8/layout/hProcess11"/>
    <dgm:cxn modelId="{488860FE-2DA7-4D31-A873-276497893D5C}" type="presParOf" srcId="{B22A7E5F-E0B3-41E0-B82B-7FB7124F7965}" destId="{5EE18C2E-11B7-47BD-83AB-C9D9B2B0D8AA}" srcOrd="2" destOrd="0" presId="urn:microsoft.com/office/officeart/2005/8/layout/hProcess11"/>
    <dgm:cxn modelId="{36AF6BC7-1D2F-48A3-B9E9-DCED667BDAE5}" type="presParOf" srcId="{5EE18C2E-11B7-47BD-83AB-C9D9B2B0D8AA}" destId="{5C9265A5-F5BD-4618-98A6-0ED005E6630A}" srcOrd="0" destOrd="0" presId="urn:microsoft.com/office/officeart/2005/8/layout/hProcess11"/>
    <dgm:cxn modelId="{B4C13330-6A59-4268-AB5A-6F5A89B87F3F}" type="presParOf" srcId="{5EE18C2E-11B7-47BD-83AB-C9D9B2B0D8AA}" destId="{E4700EFF-40F9-4A54-9059-05A7F38444F6}" srcOrd="1" destOrd="0" presId="urn:microsoft.com/office/officeart/2005/8/layout/hProcess11"/>
    <dgm:cxn modelId="{0393729D-C3D5-44ED-80F9-39EDD073642B}" type="presParOf" srcId="{5EE18C2E-11B7-47BD-83AB-C9D9B2B0D8AA}" destId="{F626DBE0-8499-42B8-910B-CD907268DB39}" srcOrd="2" destOrd="0" presId="urn:microsoft.com/office/officeart/2005/8/layout/hProcess11"/>
    <dgm:cxn modelId="{02BB1E5C-0232-48E8-B832-25C5B5E06563}" type="presParOf" srcId="{B22A7E5F-E0B3-41E0-B82B-7FB7124F7965}" destId="{A14AF739-4BE5-456E-99AA-A3CC4B8CC8AA}" srcOrd="3" destOrd="0" presId="urn:microsoft.com/office/officeart/2005/8/layout/hProcess11"/>
    <dgm:cxn modelId="{1277BE68-5CC4-4E97-8C81-4D5B6E3E0294}" type="presParOf" srcId="{B22A7E5F-E0B3-41E0-B82B-7FB7124F7965}" destId="{C203DF53-234F-4754-A1E6-749F3FF58C47}" srcOrd="4" destOrd="0" presId="urn:microsoft.com/office/officeart/2005/8/layout/hProcess11"/>
    <dgm:cxn modelId="{EC157393-FF2C-49FA-943E-B8E71DDCA6AD}" type="presParOf" srcId="{C203DF53-234F-4754-A1E6-749F3FF58C47}" destId="{5B3A733A-456F-4C14-B66A-CAB681C26FCC}" srcOrd="0" destOrd="0" presId="urn:microsoft.com/office/officeart/2005/8/layout/hProcess11"/>
    <dgm:cxn modelId="{A87D95CA-AA47-4CAA-9FFB-177E6400155D}" type="presParOf" srcId="{C203DF53-234F-4754-A1E6-749F3FF58C47}" destId="{D551531D-6D87-4C24-A757-A74FFC7045FF}" srcOrd="1" destOrd="0" presId="urn:microsoft.com/office/officeart/2005/8/layout/hProcess11"/>
    <dgm:cxn modelId="{B35AF647-4996-4DE9-92B7-3AD0CEFD9D9D}" type="presParOf" srcId="{C203DF53-234F-4754-A1E6-749F3FF58C47}" destId="{0E005530-F0CE-4FA4-8D04-A06115690EF3}" srcOrd="2" destOrd="0" presId="urn:microsoft.com/office/officeart/2005/8/layout/hProcess11"/>
    <dgm:cxn modelId="{2E35C2A9-7E24-4FA7-AE50-A1FE133B9E9A}" type="presParOf" srcId="{B22A7E5F-E0B3-41E0-B82B-7FB7124F7965}" destId="{AF5C0A87-A468-4D87-81D1-EDCE9CF88A1F}" srcOrd="5" destOrd="0" presId="urn:microsoft.com/office/officeart/2005/8/layout/hProcess11"/>
    <dgm:cxn modelId="{9299C217-7B1C-46FD-8CC1-9B44F054522B}" type="presParOf" srcId="{B22A7E5F-E0B3-41E0-B82B-7FB7124F7965}" destId="{5A7E6973-8A22-4BE6-A767-5B2A227B7537}" srcOrd="6" destOrd="0" presId="urn:microsoft.com/office/officeart/2005/8/layout/hProcess11"/>
    <dgm:cxn modelId="{7578D883-E2B4-4CDD-B9FF-2DF98635241D}" type="presParOf" srcId="{5A7E6973-8A22-4BE6-A767-5B2A227B7537}" destId="{3A5C1BC2-24D8-4870-86CF-F8FF2D37A23F}" srcOrd="0" destOrd="0" presId="urn:microsoft.com/office/officeart/2005/8/layout/hProcess11"/>
    <dgm:cxn modelId="{65C5B50E-066C-4996-B0F5-3E452E41D819}" type="presParOf" srcId="{5A7E6973-8A22-4BE6-A767-5B2A227B7537}" destId="{5C6AC9C2-0AE5-4720-8A60-63C658308911}" srcOrd="1" destOrd="0" presId="urn:microsoft.com/office/officeart/2005/8/layout/hProcess11"/>
    <dgm:cxn modelId="{998E0E03-A510-4F51-974D-9CF3A7441912}" type="presParOf" srcId="{5A7E6973-8A22-4BE6-A767-5B2A227B7537}" destId="{B0F62AD8-08A1-4923-96BB-B2274D39A716}" srcOrd="2" destOrd="0" presId="urn:microsoft.com/office/officeart/2005/8/layout/hProcess1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8DC1883-1F9A-4241-9F55-EB6E83E5D58C}">
      <dsp:nvSpPr>
        <dsp:cNvPr id="0" name=""/>
        <dsp:cNvSpPr/>
      </dsp:nvSpPr>
      <dsp:spPr>
        <a:xfrm>
          <a:off x="2362203" y="0"/>
          <a:ext cx="3505192" cy="1131490"/>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Advanced RT </a:t>
          </a:r>
          <a:endParaRPr lang="en-US" sz="2600" kern="1200" dirty="0"/>
        </a:p>
      </dsp:txBody>
      <dsp:txXfrm>
        <a:off x="2362203" y="0"/>
        <a:ext cx="3505192" cy="1131490"/>
      </dsp:txXfrm>
    </dsp:sp>
    <dsp:sp modelId="{29014D7C-CE92-447C-BC47-0C9ECB3EF318}">
      <dsp:nvSpPr>
        <dsp:cNvPr id="0" name=""/>
        <dsp:cNvSpPr/>
      </dsp:nvSpPr>
      <dsp:spPr>
        <a:xfrm rot="5400000">
          <a:off x="3902645" y="1159777"/>
          <a:ext cx="424308" cy="5091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rot="5400000">
        <a:off x="3902645" y="1159777"/>
        <a:ext cx="424308" cy="509170"/>
      </dsp:txXfrm>
    </dsp:sp>
    <dsp:sp modelId="{7C2F5229-AA96-4423-844C-957D1C917E92}">
      <dsp:nvSpPr>
        <dsp:cNvPr id="0" name=""/>
        <dsp:cNvSpPr/>
      </dsp:nvSpPr>
      <dsp:spPr>
        <a:xfrm>
          <a:off x="2362203" y="1697235"/>
          <a:ext cx="3505192" cy="1131490"/>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smtClean="0"/>
            <a:t>Increased Complexity and Steps</a:t>
          </a:r>
          <a:endParaRPr lang="en-US" sz="2500" kern="1200" dirty="0"/>
        </a:p>
      </dsp:txBody>
      <dsp:txXfrm>
        <a:off x="2362203" y="1697235"/>
        <a:ext cx="3505192" cy="1131490"/>
      </dsp:txXfrm>
    </dsp:sp>
    <dsp:sp modelId="{9E4BCD53-152A-4F67-8999-68C133FA120C}">
      <dsp:nvSpPr>
        <dsp:cNvPr id="0" name=""/>
        <dsp:cNvSpPr/>
      </dsp:nvSpPr>
      <dsp:spPr>
        <a:xfrm rot="5400000">
          <a:off x="3902645" y="2857013"/>
          <a:ext cx="424308" cy="5091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rot="5400000">
        <a:off x="3902645" y="2857013"/>
        <a:ext cx="424308" cy="509170"/>
      </dsp:txXfrm>
    </dsp:sp>
    <dsp:sp modelId="{4C4B6E87-9707-478F-ADB8-4FB2DC11607C}">
      <dsp:nvSpPr>
        <dsp:cNvPr id="0" name=""/>
        <dsp:cNvSpPr/>
      </dsp:nvSpPr>
      <dsp:spPr>
        <a:xfrm>
          <a:off x="2286001" y="3394471"/>
          <a:ext cx="3657597" cy="1131490"/>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Need for Increased QM</a:t>
          </a:r>
          <a:endParaRPr lang="en-US" sz="2400" kern="1200" dirty="0"/>
        </a:p>
      </dsp:txBody>
      <dsp:txXfrm>
        <a:off x="2286001" y="3394471"/>
        <a:ext cx="3657597" cy="113149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000B274-6956-4A89-8404-40AAF57D5F7D}">
      <dsp:nvSpPr>
        <dsp:cNvPr id="0" name=""/>
        <dsp:cNvSpPr/>
      </dsp:nvSpPr>
      <dsp:spPr>
        <a:xfrm>
          <a:off x="0" y="1387792"/>
          <a:ext cx="8229600" cy="185039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4E8E028-FBEB-472C-9ED2-9845B5158E79}">
      <dsp:nvSpPr>
        <dsp:cNvPr id="0" name=""/>
        <dsp:cNvSpPr/>
      </dsp:nvSpPr>
      <dsp:spPr>
        <a:xfrm>
          <a:off x="3706" y="0"/>
          <a:ext cx="1782946" cy="1850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0" tIns="177800" rIns="177800" bIns="177800" numCol="1" spcCol="1270" anchor="b" anchorCtr="0">
          <a:noAutofit/>
        </a:bodyPr>
        <a:lstStyle/>
        <a:p>
          <a:pPr lvl="0" algn="ctr" defTabSz="1111250">
            <a:lnSpc>
              <a:spcPct val="90000"/>
            </a:lnSpc>
            <a:spcBef>
              <a:spcPct val="0"/>
            </a:spcBef>
            <a:spcAft>
              <a:spcPct val="35000"/>
            </a:spcAft>
          </a:pPr>
          <a:r>
            <a:rPr lang="en-US" sz="2500" kern="1200" dirty="0" smtClean="0"/>
            <a:t>Simulation Imaging</a:t>
          </a:r>
          <a:endParaRPr lang="en-US" sz="2500" kern="1200" dirty="0"/>
        </a:p>
      </dsp:txBody>
      <dsp:txXfrm>
        <a:off x="3706" y="0"/>
        <a:ext cx="1782946" cy="1850390"/>
      </dsp:txXfrm>
    </dsp:sp>
    <dsp:sp modelId="{0225B01E-52BD-47D7-A48E-FCA262AE006D}">
      <dsp:nvSpPr>
        <dsp:cNvPr id="0" name=""/>
        <dsp:cNvSpPr/>
      </dsp:nvSpPr>
      <dsp:spPr>
        <a:xfrm>
          <a:off x="663881" y="2081688"/>
          <a:ext cx="462597" cy="462597"/>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9265A5-F5BD-4618-98A6-0ED005E6630A}">
      <dsp:nvSpPr>
        <dsp:cNvPr id="0" name=""/>
        <dsp:cNvSpPr/>
      </dsp:nvSpPr>
      <dsp:spPr>
        <a:xfrm>
          <a:off x="1875800" y="2644780"/>
          <a:ext cx="1782946" cy="1850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0" tIns="177800" rIns="177800" bIns="177800" numCol="1" spcCol="1270" anchor="t" anchorCtr="0">
          <a:noAutofit/>
        </a:bodyPr>
        <a:lstStyle/>
        <a:p>
          <a:pPr lvl="0" algn="ctr" defTabSz="1111250">
            <a:lnSpc>
              <a:spcPct val="90000"/>
            </a:lnSpc>
            <a:spcBef>
              <a:spcPct val="0"/>
            </a:spcBef>
            <a:spcAft>
              <a:spcPct val="35000"/>
            </a:spcAft>
          </a:pPr>
          <a:r>
            <a:rPr lang="en-US" sz="2500" kern="1200" dirty="0" smtClean="0"/>
            <a:t>Treatment Planning</a:t>
          </a:r>
          <a:endParaRPr lang="en-US" sz="2500" kern="1200" dirty="0"/>
        </a:p>
      </dsp:txBody>
      <dsp:txXfrm>
        <a:off x="1875800" y="2644780"/>
        <a:ext cx="1782946" cy="1850390"/>
      </dsp:txXfrm>
    </dsp:sp>
    <dsp:sp modelId="{E4700EFF-40F9-4A54-9059-05A7F38444F6}">
      <dsp:nvSpPr>
        <dsp:cNvPr id="0" name=""/>
        <dsp:cNvSpPr/>
      </dsp:nvSpPr>
      <dsp:spPr>
        <a:xfrm>
          <a:off x="2535974" y="2081688"/>
          <a:ext cx="462597" cy="462597"/>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3A733A-456F-4C14-B66A-CAB681C26FCC}">
      <dsp:nvSpPr>
        <dsp:cNvPr id="0" name=""/>
        <dsp:cNvSpPr/>
      </dsp:nvSpPr>
      <dsp:spPr>
        <a:xfrm>
          <a:off x="3747893" y="0"/>
          <a:ext cx="1782946" cy="1850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0" tIns="177800" rIns="177800" bIns="177800" numCol="1" spcCol="1270" anchor="b" anchorCtr="0">
          <a:noAutofit/>
        </a:bodyPr>
        <a:lstStyle/>
        <a:p>
          <a:pPr lvl="0" algn="ctr" defTabSz="1111250">
            <a:lnSpc>
              <a:spcPct val="90000"/>
            </a:lnSpc>
            <a:spcBef>
              <a:spcPct val="0"/>
            </a:spcBef>
            <a:spcAft>
              <a:spcPct val="35000"/>
            </a:spcAft>
          </a:pPr>
          <a:r>
            <a:rPr lang="en-US" sz="2500" kern="1200" dirty="0" smtClean="0"/>
            <a:t>IMRT QA</a:t>
          </a:r>
          <a:endParaRPr lang="en-US" sz="2500" kern="1200" dirty="0"/>
        </a:p>
      </dsp:txBody>
      <dsp:txXfrm>
        <a:off x="3747893" y="0"/>
        <a:ext cx="1782946" cy="1850390"/>
      </dsp:txXfrm>
    </dsp:sp>
    <dsp:sp modelId="{D551531D-6D87-4C24-A757-A74FFC7045FF}">
      <dsp:nvSpPr>
        <dsp:cNvPr id="0" name=""/>
        <dsp:cNvSpPr/>
      </dsp:nvSpPr>
      <dsp:spPr>
        <a:xfrm>
          <a:off x="4408067" y="2081688"/>
          <a:ext cx="462597" cy="462597"/>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5C1BC2-24D8-4870-86CF-F8FF2D37A23F}">
      <dsp:nvSpPr>
        <dsp:cNvPr id="0" name=""/>
        <dsp:cNvSpPr/>
      </dsp:nvSpPr>
      <dsp:spPr>
        <a:xfrm>
          <a:off x="5619987" y="2775584"/>
          <a:ext cx="1782946" cy="1850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0" tIns="177800" rIns="177800" bIns="177800" numCol="1" spcCol="1270" anchor="t" anchorCtr="0">
          <a:noAutofit/>
        </a:bodyPr>
        <a:lstStyle/>
        <a:p>
          <a:pPr lvl="0" algn="ctr" defTabSz="1111250">
            <a:lnSpc>
              <a:spcPct val="90000"/>
            </a:lnSpc>
            <a:spcBef>
              <a:spcPct val="0"/>
            </a:spcBef>
            <a:spcAft>
              <a:spcPct val="35000"/>
            </a:spcAft>
          </a:pPr>
          <a:r>
            <a:rPr lang="en-US" sz="2500" kern="1200" dirty="0" smtClean="0"/>
            <a:t>Treatment Delivery</a:t>
          </a:r>
          <a:endParaRPr lang="en-US" sz="2500" kern="1200" dirty="0"/>
        </a:p>
      </dsp:txBody>
      <dsp:txXfrm>
        <a:off x="5619987" y="2775584"/>
        <a:ext cx="1782946" cy="1850390"/>
      </dsp:txXfrm>
    </dsp:sp>
    <dsp:sp modelId="{5C6AC9C2-0AE5-4720-8A60-63C658308911}">
      <dsp:nvSpPr>
        <dsp:cNvPr id="0" name=""/>
        <dsp:cNvSpPr/>
      </dsp:nvSpPr>
      <dsp:spPr>
        <a:xfrm>
          <a:off x="6280161" y="2081688"/>
          <a:ext cx="462597" cy="462597"/>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E33FB4-6C8A-48E3-88A0-DDAA30CC8892}" type="datetimeFigureOut">
              <a:rPr lang="en-US" smtClean="0"/>
              <a:pPr/>
              <a:t>8/13/2012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7D894E-0AEB-47D7-876D-40EFB84BB278}" type="slidenum">
              <a:rPr lang="en-US" smtClean="0"/>
              <a:pPr/>
              <a:t>‹#›</a:t>
            </a:fld>
            <a:endParaRPr lang="en-US"/>
          </a:p>
        </p:txBody>
      </p:sp>
    </p:spTree>
    <p:extLst>
      <p:ext uri="{BB962C8B-B14F-4D97-AF65-F5344CB8AC3E}">
        <p14:creationId xmlns:p14="http://schemas.microsoft.com/office/powerpoint/2010/main" xmlns="" val="2742467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are in a time of great advancement</a:t>
            </a:r>
            <a:r>
              <a:rPr lang="en-US" baseline="0" dirty="0" smtClean="0"/>
              <a:t> in radiotherapy. Our ability to treat with more conformal, higher doses is increasing and techniques for accurate target localization are improving. </a:t>
            </a:r>
            <a:r>
              <a:rPr lang="en-US" dirty="0" smtClean="0"/>
              <a:t>The motivation</a:t>
            </a:r>
            <a:r>
              <a:rPr lang="en-US" baseline="0" dirty="0" smtClean="0"/>
              <a:t> of this work lies in the fact that with these advances in our treatment techniques comes increased complexity in the treatment process. There are more devices, more inputs, more interfaces, and more complicated procedures. In turn, we have a greater need for comprehensive quality management and with realistic clinical limitations on personnel and time, it is important to have a strong understanding of the entire treatment process and the means by which the process may fail in order to most effectively and efficiently (manage the quality of patient treatments) prioritize quality assurance.</a:t>
            </a:r>
            <a:endParaRPr lang="en-US" dirty="0"/>
          </a:p>
        </p:txBody>
      </p:sp>
      <p:sp>
        <p:nvSpPr>
          <p:cNvPr id="4" name="Slide Number Placeholder 3"/>
          <p:cNvSpPr>
            <a:spLocks noGrp="1"/>
          </p:cNvSpPr>
          <p:nvPr>
            <p:ph type="sldNum" sz="quarter" idx="10"/>
          </p:nvPr>
        </p:nvSpPr>
        <p:spPr/>
        <p:txBody>
          <a:bodyPr/>
          <a:lstStyle/>
          <a:p>
            <a:fld id="{097D894E-0AEB-47D7-876D-40EFB84BB278}" type="slidenum">
              <a:rPr lang="en-US" smtClean="0"/>
              <a:pPr/>
              <a:t>2</a:t>
            </a:fld>
            <a:endParaRPr lang="en-US"/>
          </a:p>
        </p:txBody>
      </p:sp>
    </p:spTree>
    <p:extLst>
      <p:ext uri="{BB962C8B-B14F-4D97-AF65-F5344CB8AC3E}">
        <p14:creationId xmlns:p14="http://schemas.microsoft.com/office/powerpoint/2010/main" xmlns="" val="214389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our symmetry analysis, up to 3 and 4% dose differences were seen in the angular in-plane and cross-plane deliveries, respectfully, with more TLD showing significant differences from the baseline delivery in both cross-plane deliveries.</a:t>
            </a:r>
            <a:endParaRPr lang="en-US" dirty="0"/>
          </a:p>
        </p:txBody>
      </p:sp>
      <p:sp>
        <p:nvSpPr>
          <p:cNvPr id="4" name="Slide Number Placeholder 3"/>
          <p:cNvSpPr>
            <a:spLocks noGrp="1"/>
          </p:cNvSpPr>
          <p:nvPr>
            <p:ph type="sldNum" sz="quarter" idx="10"/>
          </p:nvPr>
        </p:nvSpPr>
        <p:spPr/>
        <p:txBody>
          <a:bodyPr/>
          <a:lstStyle/>
          <a:p>
            <a:fld id="{097D894E-0AEB-47D7-876D-40EFB84BB278}" type="slidenum">
              <a:rPr lang="en-US" smtClean="0"/>
              <a:pPr/>
              <a:t>11</a:t>
            </a:fld>
            <a:endParaRPr lang="en-US"/>
          </a:p>
        </p:txBody>
      </p:sp>
    </p:spTree>
    <p:extLst>
      <p:ext uri="{BB962C8B-B14F-4D97-AF65-F5344CB8AC3E}">
        <p14:creationId xmlns:p14="http://schemas.microsoft.com/office/powerpoint/2010/main" xmlns="" val="29755644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a similar</a:t>
            </a:r>
            <a:r>
              <a:rPr lang="en-US" baseline="0" dirty="0" smtClean="0"/>
              <a:t> difference was seen in the translational in-plane steering of up to 4%.</a:t>
            </a:r>
            <a:endParaRPr lang="en-US" dirty="0"/>
          </a:p>
        </p:txBody>
      </p:sp>
      <p:sp>
        <p:nvSpPr>
          <p:cNvPr id="4" name="Slide Number Placeholder 3"/>
          <p:cNvSpPr>
            <a:spLocks noGrp="1"/>
          </p:cNvSpPr>
          <p:nvPr>
            <p:ph type="sldNum" sz="quarter" idx="10"/>
          </p:nvPr>
        </p:nvSpPr>
        <p:spPr/>
        <p:txBody>
          <a:bodyPr/>
          <a:lstStyle/>
          <a:p>
            <a:fld id="{097D894E-0AEB-47D7-876D-40EFB84BB278}" type="slidenum">
              <a:rPr lang="en-US" smtClean="0"/>
              <a:pPr/>
              <a:t>12</a:t>
            </a:fld>
            <a:endParaRPr lang="en-US"/>
          </a:p>
        </p:txBody>
      </p:sp>
    </p:spTree>
    <p:extLst>
      <p:ext uri="{BB962C8B-B14F-4D97-AF65-F5344CB8AC3E}">
        <p14:creationId xmlns:p14="http://schemas.microsoft.com/office/powerpoint/2010/main" xmlns="" val="24350690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in summary,</a:t>
            </a:r>
            <a:r>
              <a:rPr lang="en-US" baseline="0" dirty="0" smtClean="0"/>
              <a:t> there were more TLD with significant dose differences in the complex plan deliveries for both the MLC positional errors and beam quality errors. We saw some significant differences in our symmetry TLD results as well, but really the trend is unclear and I think with the information from our film analysis, we will be better equipped to assess the results. </a:t>
            </a:r>
          </a:p>
          <a:p>
            <a:r>
              <a:rPr lang="en-US" baseline="0" dirty="0" smtClean="0"/>
              <a:t>Overall, the impact from 3 of our 9 physical failure modes for IMRT dose delivery have been measured, and we will be able to use this information in the determination of the severity score for the risk probability number. </a:t>
            </a:r>
            <a:br>
              <a:rPr lang="en-US" baseline="0" dirty="0" smtClean="0"/>
            </a:br>
            <a:r>
              <a:rPr lang="en-US" baseline="0" dirty="0" smtClean="0"/>
              <a:t>Stay tuned for more data to come.</a:t>
            </a:r>
            <a:endParaRPr lang="en-US" dirty="0"/>
          </a:p>
        </p:txBody>
      </p:sp>
      <p:sp>
        <p:nvSpPr>
          <p:cNvPr id="4" name="Slide Number Placeholder 3"/>
          <p:cNvSpPr>
            <a:spLocks noGrp="1"/>
          </p:cNvSpPr>
          <p:nvPr>
            <p:ph type="sldNum" sz="quarter" idx="10"/>
          </p:nvPr>
        </p:nvSpPr>
        <p:spPr/>
        <p:txBody>
          <a:bodyPr/>
          <a:lstStyle/>
          <a:p>
            <a:fld id="{097D894E-0AEB-47D7-876D-40EFB84BB278}" type="slidenum">
              <a:rPr lang="en-US" smtClean="0"/>
              <a:pPr/>
              <a:t>13</a:t>
            </a:fld>
            <a:endParaRPr lang="en-US"/>
          </a:p>
        </p:txBody>
      </p:sp>
    </p:spTree>
    <p:extLst>
      <p:ext uri="{BB962C8B-B14F-4D97-AF65-F5344CB8AC3E}">
        <p14:creationId xmlns:p14="http://schemas.microsoft.com/office/powerpoint/2010/main" xmlns="" val="1738005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8476CF-A76F-4909-95E3-BCEF39D2FF84}"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Sensitivity</a:t>
            </a:r>
            <a:r>
              <a:rPr lang="en-US" baseline="0" dirty="0" smtClean="0"/>
              <a:t> analysis is an effective way t</a:t>
            </a:r>
            <a:r>
              <a:rPr lang="en-US" dirty="0" smtClean="0"/>
              <a:t>o get a good understanding of the treatment</a:t>
            </a:r>
            <a:r>
              <a:rPr lang="en-US" baseline="0" dirty="0" smtClean="0"/>
              <a:t> process and the risk associated with failures so that you may prioritize QM, and a number of studies in the radiotherapy community are focusing on Failure modes and effects analysis, or FMEA. An FMEA works first by outlining each step in a process, commonly done in the form of a process tree, then identifying places that errors may occur which would result in a failure of the process, known as a failure mode, and each possible cause of the failure. From there, the risk associated with each failure mode is determined by a score known as the risk probability number, which takes into account the probability of occurrence, the lack of detectability, and the severity. A scale is set and each of these values are determined by a panel of experts based on their opinion of the risk of each component. And the purpose of this work is to reduce the subjectivity of these scores by better understanding the impact of the severity of IMRT failure modes with physical measurement and calculation with the ultimate FMEA goal of identifying the most risky failure modes and using the information to improve quality management. </a:t>
            </a:r>
            <a:endParaRPr lang="en-US" dirty="0"/>
          </a:p>
        </p:txBody>
      </p:sp>
      <p:sp>
        <p:nvSpPr>
          <p:cNvPr id="4" name="Slide Number Placeholder 3"/>
          <p:cNvSpPr>
            <a:spLocks noGrp="1"/>
          </p:cNvSpPr>
          <p:nvPr>
            <p:ph type="sldNum" sz="quarter" idx="10"/>
          </p:nvPr>
        </p:nvSpPr>
        <p:spPr/>
        <p:txBody>
          <a:bodyPr/>
          <a:lstStyle/>
          <a:p>
            <a:fld id="{097D894E-0AEB-47D7-876D-40EFB84BB278}" type="slidenum">
              <a:rPr lang="en-US" smtClean="0"/>
              <a:pPr/>
              <a:t>3</a:t>
            </a:fld>
            <a:endParaRPr lang="en-US"/>
          </a:p>
        </p:txBody>
      </p:sp>
    </p:spTree>
    <p:extLst>
      <p:ext uri="{BB962C8B-B14F-4D97-AF65-F5344CB8AC3E}">
        <p14:creationId xmlns:p14="http://schemas.microsoft.com/office/powerpoint/2010/main" xmlns="" val="2490884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here is a simplified depiction</a:t>
            </a:r>
            <a:r>
              <a:rPr lang="en-US" baseline="0" dirty="0" smtClean="0"/>
              <a:t> of the IMRT process, starting off with very basic steps, each of which then have a number of components with a number of possible failure modes and subsequent causes. My project is focusing on what I like to call physical failure modes within the treatment delivery step, and will be measuring the severity of dose delivery errors caused by failures of these listed failure modes. This specific study focuses on these three: MLC positioning, beam quality, and symmetry.</a:t>
            </a:r>
            <a:endParaRPr lang="en-US" dirty="0"/>
          </a:p>
        </p:txBody>
      </p:sp>
      <p:sp>
        <p:nvSpPr>
          <p:cNvPr id="4" name="Slide Number Placeholder 3"/>
          <p:cNvSpPr>
            <a:spLocks noGrp="1"/>
          </p:cNvSpPr>
          <p:nvPr>
            <p:ph type="sldNum" sz="quarter" idx="10"/>
          </p:nvPr>
        </p:nvSpPr>
        <p:spPr/>
        <p:txBody>
          <a:bodyPr/>
          <a:lstStyle/>
          <a:p>
            <a:fld id="{738476CF-A76F-4909-95E3-BCEF39D2FF84}"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Within this study are</a:t>
            </a:r>
            <a:r>
              <a:rPr lang="en-US" baseline="0" dirty="0" smtClean="0"/>
              <a:t> some unique characteristics. First, we had use of the RPC’s extensive measurement capabilities and second, because MDA has been replacing machines, we have access to accelerators being taken out of clinical service that we can, with the assistance of the service engineers, modify their operating parameters</a:t>
            </a:r>
            <a:endParaRPr lang="en-US" dirty="0"/>
          </a:p>
        </p:txBody>
      </p:sp>
      <p:sp>
        <p:nvSpPr>
          <p:cNvPr id="4" name="Slide Number Placeholder 3"/>
          <p:cNvSpPr>
            <a:spLocks noGrp="1"/>
          </p:cNvSpPr>
          <p:nvPr>
            <p:ph type="sldNum" sz="quarter" idx="10"/>
          </p:nvPr>
        </p:nvSpPr>
        <p:spPr/>
        <p:txBody>
          <a:bodyPr/>
          <a:lstStyle/>
          <a:p>
            <a:fld id="{097D894E-0AEB-47D7-876D-40EFB84BB278}" type="slidenum">
              <a:rPr lang="en-US" smtClean="0"/>
              <a:pPr/>
              <a:t>5</a:t>
            </a:fld>
            <a:endParaRPr lang="en-US"/>
          </a:p>
        </p:txBody>
      </p:sp>
    </p:spTree>
    <p:extLst>
      <p:ext uri="{BB962C8B-B14F-4D97-AF65-F5344CB8AC3E}">
        <p14:creationId xmlns:p14="http://schemas.microsoft.com/office/powerpoint/2010/main" xmlns="" val="3352351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en-US" baseline="0" dirty="0" smtClean="0"/>
              <a:t> is a list of the measurements performed for each of the failure modes. We delivered both a standard H&amp;N IMRT plan, and a more complex plan with higher MU, more segments, and a low modulation complexity score. We c</a:t>
            </a:r>
            <a:r>
              <a:rPr lang="en-US" dirty="0" smtClean="0"/>
              <a:t>ontrolled for output,</a:t>
            </a:r>
            <a:r>
              <a:rPr lang="en-US" baseline="0" dirty="0" smtClean="0"/>
              <a:t> measured the beam quality with each adjustment by taking a ratio of depth doses, took profiles, performed planar and 3D phantom IMRT QA and finally delivered the plans to the RPC’s IMRT H&amp;N phantom which as an end-to-end test provides a c</a:t>
            </a:r>
            <a:r>
              <a:rPr lang="en-US" dirty="0" smtClean="0"/>
              <a:t>omplete treatment</a:t>
            </a:r>
            <a:r>
              <a:rPr lang="en-US" baseline="0" dirty="0" smtClean="0"/>
              <a:t> assessment. A baseline was established through measurement of each of these before any alterations were made. </a:t>
            </a:r>
            <a:endParaRPr lang="en-US" dirty="0"/>
          </a:p>
        </p:txBody>
      </p:sp>
      <p:sp>
        <p:nvSpPr>
          <p:cNvPr id="4" name="Slide Number Placeholder 3"/>
          <p:cNvSpPr>
            <a:spLocks noGrp="1"/>
          </p:cNvSpPr>
          <p:nvPr>
            <p:ph type="sldNum" sz="quarter" idx="10"/>
          </p:nvPr>
        </p:nvSpPr>
        <p:spPr/>
        <p:txBody>
          <a:bodyPr/>
          <a:lstStyle/>
          <a:p>
            <a:fld id="{097D894E-0AEB-47D7-876D-40EFB84BB278}" type="slidenum">
              <a:rPr lang="en-US" smtClean="0"/>
              <a:pPr/>
              <a:t>6</a:t>
            </a:fld>
            <a:endParaRPr lang="en-US"/>
          </a:p>
        </p:txBody>
      </p:sp>
    </p:spTree>
    <p:extLst>
      <p:ext uri="{BB962C8B-B14F-4D97-AF65-F5344CB8AC3E}">
        <p14:creationId xmlns:p14="http://schemas.microsoft.com/office/powerpoint/2010/main" xmlns="" val="1276077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Then each individual failure mode was simulated and the same list of measurements taken. For the MLC positional failure mode, each field was delivered with a systematic 2 mm shift outward in one bank of leaves. For beam quality, the shunt was altered to increased and subsequently decrease the depth dose ratio by 1%. The beam was steered angularly to shift the in-plane and cross-plane symmetry by 3.5% each individually, and finally it was steered </a:t>
            </a:r>
            <a:r>
              <a:rPr lang="en-US" baseline="0" dirty="0" err="1" smtClean="0"/>
              <a:t>translationally</a:t>
            </a:r>
            <a:r>
              <a:rPr lang="en-US" baseline="0" dirty="0" smtClean="0"/>
              <a:t> to shift the in-plane symmetry by 3.5%. Each of the failure modes was evaluated as an isolated event.</a:t>
            </a:r>
            <a:endParaRPr lang="en-US" dirty="0"/>
          </a:p>
        </p:txBody>
      </p:sp>
      <p:sp>
        <p:nvSpPr>
          <p:cNvPr id="4" name="Slide Number Placeholder 3"/>
          <p:cNvSpPr>
            <a:spLocks noGrp="1"/>
          </p:cNvSpPr>
          <p:nvPr>
            <p:ph type="sldNum" sz="quarter" idx="10"/>
          </p:nvPr>
        </p:nvSpPr>
        <p:spPr/>
        <p:txBody>
          <a:bodyPr/>
          <a:lstStyle/>
          <a:p>
            <a:fld id="{097D894E-0AEB-47D7-876D-40EFB84BB278}" type="slidenum">
              <a:rPr lang="en-US" smtClean="0"/>
              <a:pPr/>
              <a:t>7</a:t>
            </a:fld>
            <a:endParaRPr lang="en-US"/>
          </a:p>
        </p:txBody>
      </p:sp>
    </p:spTree>
    <p:extLst>
      <p:ext uri="{BB962C8B-B14F-4D97-AF65-F5344CB8AC3E}">
        <p14:creationId xmlns:p14="http://schemas.microsoft.com/office/powerpoint/2010/main" xmlns="" val="2072142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performed a quick pilot study</a:t>
            </a:r>
            <a:r>
              <a:rPr lang="en-US" baseline="0" dirty="0" smtClean="0"/>
              <a:t> on a machine going out earlier in the year with a complex treatment plan on the same RPC IMRT H&amp;N phantom and these are the results. Here we have the difference between the baseline delivery before alterations and after alterations in the in-plane symmetry of 5%, cross-plane symmetry of 3%, beam quality of +1%, and systematic MLC shifts out in both banks of leaves by 1 and 3 mm. As expected, rather large differences were seen in deliveries with MLC positional errors.  Substantial errors were also seen in each of the other failure modes, most notably the beam quality. These results encouraged us to further investigate these failure modes. </a:t>
            </a:r>
            <a:endParaRPr lang="en-US" dirty="0"/>
          </a:p>
        </p:txBody>
      </p:sp>
      <p:sp>
        <p:nvSpPr>
          <p:cNvPr id="4" name="Slide Number Placeholder 3"/>
          <p:cNvSpPr>
            <a:spLocks noGrp="1"/>
          </p:cNvSpPr>
          <p:nvPr>
            <p:ph type="sldNum" sz="quarter" idx="10"/>
          </p:nvPr>
        </p:nvSpPr>
        <p:spPr/>
        <p:txBody>
          <a:bodyPr/>
          <a:lstStyle/>
          <a:p>
            <a:fld id="{097D894E-0AEB-47D7-876D-40EFB84BB278}" type="slidenum">
              <a:rPr lang="en-US" smtClean="0"/>
              <a:pPr/>
              <a:t>8</a:t>
            </a:fld>
            <a:endParaRPr lang="en-US"/>
          </a:p>
        </p:txBody>
      </p:sp>
    </p:spTree>
    <p:extLst>
      <p:ext uri="{BB962C8B-B14F-4D97-AF65-F5344CB8AC3E}">
        <p14:creationId xmlns:p14="http://schemas.microsoft.com/office/powerpoint/2010/main" xmlns="" val="3060776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While analysis of the almost 100 films is ongoing,  I have here the </a:t>
            </a:r>
            <a:r>
              <a:rPr lang="en-US" dirty="0" smtClean="0"/>
              <a:t>TLD dose results for the</a:t>
            </a:r>
            <a:r>
              <a:rPr lang="en-US" baseline="0" dirty="0" smtClean="0"/>
              <a:t> recent measurements I described. For the MLC systematic 2 mm offset in one bank, we have dose differences from the baseline delivery of up to 2% in the standard plan delivery and 3% in the complex plan delivery, with 2 and 4 of the 6 PTV TLD in the IMRT H&amp;N phantom have significant differences from baseline.</a:t>
            </a:r>
            <a:endParaRPr lang="en-US" dirty="0"/>
          </a:p>
        </p:txBody>
      </p:sp>
      <p:sp>
        <p:nvSpPr>
          <p:cNvPr id="4" name="Slide Number Placeholder 3"/>
          <p:cNvSpPr>
            <a:spLocks noGrp="1"/>
          </p:cNvSpPr>
          <p:nvPr>
            <p:ph type="sldNum" sz="quarter" idx="10"/>
          </p:nvPr>
        </p:nvSpPr>
        <p:spPr/>
        <p:txBody>
          <a:bodyPr/>
          <a:lstStyle/>
          <a:p>
            <a:fld id="{097D894E-0AEB-47D7-876D-40EFB84BB278}" type="slidenum">
              <a:rPr lang="en-US" smtClean="0"/>
              <a:pPr/>
              <a:t>9</a:t>
            </a:fld>
            <a:endParaRPr lang="en-US"/>
          </a:p>
        </p:txBody>
      </p:sp>
    </p:spTree>
    <p:extLst>
      <p:ext uri="{BB962C8B-B14F-4D97-AF65-F5344CB8AC3E}">
        <p14:creationId xmlns:p14="http://schemas.microsoft.com/office/powerpoint/2010/main" xmlns="" val="35956370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our adjustments</a:t>
            </a:r>
            <a:r>
              <a:rPr lang="en-US" baseline="0" dirty="0" smtClean="0"/>
              <a:t> in beam quality, there was up to 4% significant dose difference in all TLD for the complex plan here, and no significant differences in the standard plan. The decreased depth dose ratio delivery follows a similar trend with up to 2% dose difference from baseline in each plan, but with more TLD showing significance in the complex plan.</a:t>
            </a:r>
            <a:endParaRPr lang="en-US" dirty="0"/>
          </a:p>
        </p:txBody>
      </p:sp>
      <p:sp>
        <p:nvSpPr>
          <p:cNvPr id="4" name="Slide Number Placeholder 3"/>
          <p:cNvSpPr>
            <a:spLocks noGrp="1"/>
          </p:cNvSpPr>
          <p:nvPr>
            <p:ph type="sldNum" sz="quarter" idx="10"/>
          </p:nvPr>
        </p:nvSpPr>
        <p:spPr/>
        <p:txBody>
          <a:bodyPr/>
          <a:lstStyle/>
          <a:p>
            <a:fld id="{097D894E-0AEB-47D7-876D-40EFB84BB278}" type="slidenum">
              <a:rPr lang="en-US" smtClean="0"/>
              <a:pPr/>
              <a:t>10</a:t>
            </a:fld>
            <a:endParaRPr lang="en-US"/>
          </a:p>
        </p:txBody>
      </p:sp>
    </p:spTree>
    <p:extLst>
      <p:ext uri="{BB962C8B-B14F-4D97-AF65-F5344CB8AC3E}">
        <p14:creationId xmlns:p14="http://schemas.microsoft.com/office/powerpoint/2010/main" xmlns="" val="17316842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5DBF39C-723A-4F51-AC60-2C61EFFAB023}" type="datetimeFigureOut">
              <a:rPr lang="en-US" smtClean="0"/>
              <a:pPr/>
              <a:t>8/13/2012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6E8905F-38DA-470C-98B3-19B2E5999A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5DBF39C-723A-4F51-AC60-2C61EFFAB023}" type="datetimeFigureOut">
              <a:rPr lang="en-US" smtClean="0"/>
              <a:pPr/>
              <a:t>8/13/2012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E8905F-38DA-470C-98B3-19B2E5999A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5DBF39C-723A-4F51-AC60-2C61EFFAB023}" type="datetimeFigureOut">
              <a:rPr lang="en-US" smtClean="0"/>
              <a:pPr/>
              <a:t>8/13/2012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E8905F-38DA-470C-98B3-19B2E5999A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5DBF39C-723A-4F51-AC60-2C61EFFAB023}" type="datetimeFigureOut">
              <a:rPr lang="en-US" smtClean="0"/>
              <a:pPr/>
              <a:t>8/13/2012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E8905F-38DA-470C-98B3-19B2E5999A0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5DBF39C-723A-4F51-AC60-2C61EFFAB023}" type="datetimeFigureOut">
              <a:rPr lang="en-US" smtClean="0"/>
              <a:pPr/>
              <a:t>8/13/2012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E8905F-38DA-470C-98B3-19B2E5999A0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5DBF39C-723A-4F51-AC60-2C61EFFAB023}" type="datetimeFigureOut">
              <a:rPr lang="en-US" smtClean="0"/>
              <a:pPr/>
              <a:t>8/13/2012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6E8905F-38DA-470C-98B3-19B2E5999A0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5DBF39C-723A-4F51-AC60-2C61EFFAB023}" type="datetimeFigureOut">
              <a:rPr lang="en-US" smtClean="0"/>
              <a:pPr/>
              <a:t>8/13/2012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6E8905F-38DA-470C-98B3-19B2E5999A0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5DBF39C-723A-4F51-AC60-2C61EFFAB023}" type="datetimeFigureOut">
              <a:rPr lang="en-US" smtClean="0"/>
              <a:pPr/>
              <a:t>8/13/2012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6E8905F-38DA-470C-98B3-19B2E5999A0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5DBF39C-723A-4F51-AC60-2C61EFFAB023}" type="datetimeFigureOut">
              <a:rPr lang="en-US" smtClean="0"/>
              <a:pPr/>
              <a:t>8/13/2012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6E8905F-38DA-470C-98B3-19B2E5999A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5DBF39C-723A-4F51-AC60-2C61EFFAB023}" type="datetimeFigureOut">
              <a:rPr lang="en-US" smtClean="0"/>
              <a:pPr/>
              <a:t>8/13/2012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6E8905F-38DA-470C-98B3-19B2E5999A0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5DBF39C-723A-4F51-AC60-2C61EFFAB023}" type="datetimeFigureOut">
              <a:rPr lang="en-US" smtClean="0"/>
              <a:pPr/>
              <a:t>8/13/2012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6E8905F-38DA-470C-98B3-19B2E5999A0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5DBF39C-723A-4F51-AC60-2C61EFFAB023}" type="datetimeFigureOut">
              <a:rPr lang="en-US" smtClean="0"/>
              <a:pPr/>
              <a:t>8/13/2012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6E8905F-38DA-470C-98B3-19B2E5999A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676400"/>
            <a:ext cx="7772400" cy="1829761"/>
          </a:xfrm>
        </p:spPr>
        <p:txBody>
          <a:bodyPr>
            <a:noAutofit/>
          </a:bodyPr>
          <a:lstStyle/>
          <a:p>
            <a:pPr algn="l"/>
            <a:r>
              <a:rPr lang="en-US" sz="4000" dirty="0" smtClean="0"/>
              <a:t>The magnitude of H&amp;N IMRT dose delivery errors from three possible failure modes: beam quality, symmetry, and MLC position</a:t>
            </a:r>
            <a:endParaRPr lang="en-US" sz="4000" dirty="0"/>
          </a:p>
        </p:txBody>
      </p:sp>
      <p:sp>
        <p:nvSpPr>
          <p:cNvPr id="3" name="Subtitle 2"/>
          <p:cNvSpPr>
            <a:spLocks noGrp="1"/>
          </p:cNvSpPr>
          <p:nvPr>
            <p:ph type="subTitle" idx="1"/>
          </p:nvPr>
        </p:nvSpPr>
        <p:spPr>
          <a:xfrm>
            <a:off x="762000" y="3448496"/>
            <a:ext cx="7772400" cy="1199704"/>
          </a:xfrm>
        </p:spPr>
        <p:txBody>
          <a:bodyPr>
            <a:noAutofit/>
          </a:bodyPr>
          <a:lstStyle/>
          <a:p>
            <a:r>
              <a:rPr lang="en-US" sz="1800" dirty="0" smtClean="0"/>
              <a:t>Jackie Tonigan, M.S.</a:t>
            </a:r>
          </a:p>
          <a:p>
            <a:r>
              <a:rPr lang="en-US" sz="1800" dirty="0" smtClean="0"/>
              <a:t>Advisor: David Followill, </a:t>
            </a:r>
            <a:r>
              <a:rPr lang="en-US" sz="1800" dirty="0" err="1" smtClean="0"/>
              <a:t>Ph.D</a:t>
            </a:r>
            <a:endParaRPr lang="en-US" sz="1800" dirty="0" smtClean="0"/>
          </a:p>
          <a:p>
            <a:r>
              <a:rPr lang="en-US" sz="1800" dirty="0" smtClean="0"/>
              <a:t>University of Texas M. D. Anderson </a:t>
            </a:r>
          </a:p>
          <a:p>
            <a:r>
              <a:rPr lang="en-US" sz="1800" dirty="0" smtClean="0"/>
              <a:t>AAPM Annual Meeting, Charlotte, NC.</a:t>
            </a:r>
          </a:p>
          <a:p>
            <a:r>
              <a:rPr lang="en-US" sz="1800" dirty="0" smtClean="0"/>
              <a:t>August 2, 2012</a:t>
            </a:r>
            <a:endParaRPr lang="en-US" sz="1800" dirty="0"/>
          </a:p>
        </p:txBody>
      </p:sp>
      <p:pic>
        <p:nvPicPr>
          <p:cNvPr id="4" name="Picture 3" descr="md_anderson_logo_detail.gif"/>
          <p:cNvPicPr>
            <a:picLocks noChangeAspect="1"/>
          </p:cNvPicPr>
          <p:nvPr/>
        </p:nvPicPr>
        <p:blipFill>
          <a:blip r:embed="rId2" cstate="print"/>
          <a:srcRect l="7565" t="59004" r="5437" b="4178"/>
          <a:stretch>
            <a:fillRect/>
          </a:stretch>
        </p:blipFill>
        <p:spPr>
          <a:xfrm>
            <a:off x="7162800" y="5928890"/>
            <a:ext cx="1752600" cy="762000"/>
          </a:xfrm>
          <a:prstGeom prst="rect">
            <a:avLst/>
          </a:prstGeom>
        </p:spPr>
      </p:pic>
      <p:pic>
        <p:nvPicPr>
          <p:cNvPr id="5" name="Picture 6"/>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52400" y="5993398"/>
            <a:ext cx="3124200" cy="6864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3352800"/>
          </a:xfrm>
        </p:spPr>
        <p:txBody>
          <a:bodyPr/>
          <a:lstStyle/>
          <a:p>
            <a:r>
              <a:rPr lang="en-US" sz="2400" dirty="0" smtClean="0"/>
              <a:t>DD ratio i</a:t>
            </a:r>
            <a:r>
              <a:rPr lang="en-US" dirty="0" smtClean="0"/>
              <a:t>ncreased by 1.1%</a:t>
            </a:r>
          </a:p>
          <a:p>
            <a:endParaRPr lang="en-US" dirty="0"/>
          </a:p>
          <a:p>
            <a:endParaRPr lang="en-US" dirty="0" smtClean="0"/>
          </a:p>
          <a:p>
            <a:endParaRPr lang="en-US" dirty="0"/>
          </a:p>
          <a:p>
            <a:endParaRPr lang="en-US" dirty="0" smtClean="0"/>
          </a:p>
          <a:p>
            <a:endParaRPr lang="en-US" sz="2400" dirty="0" smtClean="0"/>
          </a:p>
          <a:p>
            <a:r>
              <a:rPr lang="en-US" sz="2400" dirty="0" smtClean="0"/>
              <a:t>DD ratio</a:t>
            </a:r>
            <a:r>
              <a:rPr lang="en-US" sz="2400" baseline="-25000" dirty="0" smtClean="0"/>
              <a:t> </a:t>
            </a:r>
            <a:r>
              <a:rPr lang="en-US" sz="2800" dirty="0" smtClean="0"/>
              <a:t>de</a:t>
            </a:r>
            <a:r>
              <a:rPr lang="en-US" dirty="0" smtClean="0"/>
              <a:t>creased by 0.6%</a:t>
            </a:r>
            <a:endParaRPr lang="en-US" dirty="0"/>
          </a:p>
          <a:p>
            <a:pPr marL="109728" indent="0">
              <a:buNone/>
            </a:pPr>
            <a:endParaRPr lang="en-US" dirty="0"/>
          </a:p>
        </p:txBody>
      </p:sp>
      <p:sp>
        <p:nvSpPr>
          <p:cNvPr id="3" name="Title 2"/>
          <p:cNvSpPr>
            <a:spLocks noGrp="1"/>
          </p:cNvSpPr>
          <p:nvPr>
            <p:ph type="title"/>
          </p:nvPr>
        </p:nvSpPr>
        <p:spPr/>
        <p:txBody>
          <a:bodyPr/>
          <a:lstStyle/>
          <a:p>
            <a:r>
              <a:rPr lang="en-US" dirty="0" smtClean="0"/>
              <a:t>Results – Beam Quality</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1451799569"/>
              </p:ext>
            </p:extLst>
          </p:nvPr>
        </p:nvGraphicFramePr>
        <p:xfrm>
          <a:off x="762000" y="1905000"/>
          <a:ext cx="7413879" cy="1554480"/>
        </p:xfrm>
        <a:graphic>
          <a:graphicData uri="http://schemas.openxmlformats.org/drawingml/2006/table">
            <a:tbl>
              <a:tblPr firstRow="1" bandRow="1">
                <a:tableStyleId>{5C22544A-7EE6-4342-B048-85BDC9FD1C3A}</a:tableStyleId>
              </a:tblPr>
              <a:tblGrid>
                <a:gridCol w="3429000"/>
                <a:gridCol w="2014474"/>
                <a:gridCol w="1970405"/>
              </a:tblGrid>
              <a:tr h="370840">
                <a:tc>
                  <a:txBody>
                    <a:bodyPr/>
                    <a:lstStyle/>
                    <a:p>
                      <a:endParaRPr lang="en-US" sz="2000" dirty="0"/>
                    </a:p>
                  </a:txBody>
                  <a:tcPr/>
                </a:tc>
                <a:tc>
                  <a:txBody>
                    <a:bodyPr/>
                    <a:lstStyle/>
                    <a:p>
                      <a:pPr algn="ctr"/>
                      <a:r>
                        <a:rPr lang="en-US" sz="2000" dirty="0" smtClean="0"/>
                        <a:t>Standard Plan</a:t>
                      </a:r>
                      <a:endParaRPr lang="en-US" sz="2000" dirty="0"/>
                    </a:p>
                  </a:txBody>
                  <a:tcPr/>
                </a:tc>
                <a:tc>
                  <a:txBody>
                    <a:bodyPr/>
                    <a:lstStyle/>
                    <a:p>
                      <a:pPr algn="ctr"/>
                      <a:r>
                        <a:rPr lang="en-US" sz="2000" dirty="0" smtClean="0"/>
                        <a:t>Complex Plan</a:t>
                      </a:r>
                      <a:endParaRPr lang="en-US" sz="2000" dirty="0"/>
                    </a:p>
                  </a:txBody>
                  <a:tcPr/>
                </a:tc>
              </a:tr>
              <a:tr h="370840">
                <a:tc>
                  <a:txBody>
                    <a:bodyPr/>
                    <a:lstStyle/>
                    <a:p>
                      <a:r>
                        <a:rPr lang="en-US" sz="2000" dirty="0" smtClean="0"/>
                        <a:t>Dose </a:t>
                      </a:r>
                      <a:r>
                        <a:rPr lang="en-US" sz="2000" baseline="0" dirty="0" smtClean="0"/>
                        <a:t>difference from baseline </a:t>
                      </a:r>
                      <a:endParaRPr lang="en-US" sz="2000" dirty="0"/>
                    </a:p>
                  </a:txBody>
                  <a:tcPr/>
                </a:tc>
                <a:tc>
                  <a:txBody>
                    <a:bodyPr/>
                    <a:lstStyle/>
                    <a:p>
                      <a:pPr algn="ctr"/>
                      <a:r>
                        <a:rPr lang="en-US" sz="2400" dirty="0" smtClean="0"/>
                        <a:t>2%</a:t>
                      </a:r>
                      <a:endParaRPr lang="en-US" sz="2400" dirty="0"/>
                    </a:p>
                  </a:txBody>
                  <a:tcPr anchor="ctr"/>
                </a:tc>
                <a:tc>
                  <a:txBody>
                    <a:bodyPr/>
                    <a:lstStyle/>
                    <a:p>
                      <a:pPr algn="ctr"/>
                      <a:r>
                        <a:rPr lang="en-US" sz="2400" dirty="0" smtClean="0"/>
                        <a:t>4%</a:t>
                      </a:r>
                      <a:endParaRPr lang="en-US" sz="2400" dirty="0"/>
                    </a:p>
                  </a:txBody>
                  <a:tcPr anchor="ctr"/>
                </a:tc>
              </a:tr>
              <a:tr h="370840">
                <a:tc>
                  <a:txBody>
                    <a:bodyPr/>
                    <a:lstStyle/>
                    <a:p>
                      <a:r>
                        <a:rPr lang="en-US" sz="2000" dirty="0" smtClean="0"/>
                        <a:t>#</a:t>
                      </a:r>
                      <a:r>
                        <a:rPr lang="en-US" sz="2000" baseline="0" dirty="0" smtClean="0"/>
                        <a:t> of TLD with sig. difference (p&lt;0.05)</a:t>
                      </a:r>
                      <a:endParaRPr lang="en-US" sz="2000" dirty="0"/>
                    </a:p>
                  </a:txBody>
                  <a:tcPr/>
                </a:tc>
                <a:tc>
                  <a:txBody>
                    <a:bodyPr/>
                    <a:lstStyle/>
                    <a:p>
                      <a:pPr algn="ctr"/>
                      <a:r>
                        <a:rPr lang="en-US" sz="2400" dirty="0" smtClean="0"/>
                        <a:t>0/6</a:t>
                      </a:r>
                      <a:endParaRPr lang="en-US" sz="2400" dirty="0"/>
                    </a:p>
                  </a:txBody>
                  <a:tcPr anchor="ctr"/>
                </a:tc>
                <a:tc>
                  <a:txBody>
                    <a:bodyPr/>
                    <a:lstStyle/>
                    <a:p>
                      <a:pPr algn="ctr"/>
                      <a:r>
                        <a:rPr lang="en-US" sz="2400" dirty="0" smtClean="0"/>
                        <a:t>6/6</a:t>
                      </a:r>
                      <a:endParaRPr lang="en-US" sz="2400" dirty="0"/>
                    </a:p>
                  </a:txBody>
                  <a:tcPr anchor="ct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 val="1478712024"/>
              </p:ext>
            </p:extLst>
          </p:nvPr>
        </p:nvGraphicFramePr>
        <p:xfrm>
          <a:off x="762000" y="4602480"/>
          <a:ext cx="7413879" cy="1554480"/>
        </p:xfrm>
        <a:graphic>
          <a:graphicData uri="http://schemas.openxmlformats.org/drawingml/2006/table">
            <a:tbl>
              <a:tblPr firstRow="1" bandRow="1">
                <a:tableStyleId>{5C22544A-7EE6-4342-B048-85BDC9FD1C3A}</a:tableStyleId>
              </a:tblPr>
              <a:tblGrid>
                <a:gridCol w="3429000"/>
                <a:gridCol w="2014474"/>
                <a:gridCol w="1970405"/>
              </a:tblGrid>
              <a:tr h="370840">
                <a:tc>
                  <a:txBody>
                    <a:bodyPr/>
                    <a:lstStyle/>
                    <a:p>
                      <a:endParaRPr lang="en-US" sz="2000" dirty="0"/>
                    </a:p>
                  </a:txBody>
                  <a:tcPr/>
                </a:tc>
                <a:tc>
                  <a:txBody>
                    <a:bodyPr/>
                    <a:lstStyle/>
                    <a:p>
                      <a:pPr algn="ctr"/>
                      <a:r>
                        <a:rPr lang="en-US" sz="2000" dirty="0" smtClean="0"/>
                        <a:t>Standard Plan</a:t>
                      </a:r>
                      <a:endParaRPr lang="en-US" sz="2000" dirty="0"/>
                    </a:p>
                  </a:txBody>
                  <a:tcPr/>
                </a:tc>
                <a:tc>
                  <a:txBody>
                    <a:bodyPr/>
                    <a:lstStyle/>
                    <a:p>
                      <a:pPr algn="ctr"/>
                      <a:r>
                        <a:rPr lang="en-US" sz="2000" dirty="0" smtClean="0"/>
                        <a:t>Complex Plan</a:t>
                      </a:r>
                      <a:endParaRPr lang="en-US" sz="2000" dirty="0"/>
                    </a:p>
                  </a:txBody>
                  <a:tcPr/>
                </a:tc>
              </a:tr>
              <a:tr h="370840">
                <a:tc>
                  <a:txBody>
                    <a:bodyPr/>
                    <a:lstStyle/>
                    <a:p>
                      <a:r>
                        <a:rPr lang="en-US" sz="2000" dirty="0" smtClean="0"/>
                        <a:t>Dose </a:t>
                      </a:r>
                      <a:r>
                        <a:rPr lang="en-US" sz="2000" baseline="0" dirty="0" smtClean="0"/>
                        <a:t>difference from baseline </a:t>
                      </a:r>
                      <a:endParaRPr lang="en-US" sz="2000" dirty="0"/>
                    </a:p>
                  </a:txBody>
                  <a:tcPr/>
                </a:tc>
                <a:tc>
                  <a:txBody>
                    <a:bodyPr/>
                    <a:lstStyle/>
                    <a:p>
                      <a:pPr algn="ctr"/>
                      <a:r>
                        <a:rPr lang="en-US" sz="2400" dirty="0" smtClean="0"/>
                        <a:t>2%</a:t>
                      </a:r>
                      <a:endParaRPr lang="en-US" sz="2400" dirty="0"/>
                    </a:p>
                  </a:txBody>
                  <a:tcPr anchor="ctr"/>
                </a:tc>
                <a:tc>
                  <a:txBody>
                    <a:bodyPr/>
                    <a:lstStyle/>
                    <a:p>
                      <a:pPr algn="ctr"/>
                      <a:r>
                        <a:rPr lang="en-US" sz="2400" dirty="0" smtClean="0"/>
                        <a:t>2%</a:t>
                      </a:r>
                      <a:endParaRPr lang="en-US" sz="2400" dirty="0"/>
                    </a:p>
                  </a:txBody>
                  <a:tcPr anchor="ctr"/>
                </a:tc>
              </a:tr>
              <a:tr h="370840">
                <a:tc>
                  <a:txBody>
                    <a:bodyPr/>
                    <a:lstStyle/>
                    <a:p>
                      <a:r>
                        <a:rPr lang="en-US" sz="2000" dirty="0" smtClean="0"/>
                        <a:t>#</a:t>
                      </a:r>
                      <a:r>
                        <a:rPr lang="en-US" sz="2000" baseline="0" dirty="0" smtClean="0"/>
                        <a:t> of TLD with sig. difference (p&lt;0.05)</a:t>
                      </a:r>
                      <a:endParaRPr lang="en-US" sz="2000" dirty="0"/>
                    </a:p>
                  </a:txBody>
                  <a:tcPr/>
                </a:tc>
                <a:tc>
                  <a:txBody>
                    <a:bodyPr/>
                    <a:lstStyle/>
                    <a:p>
                      <a:pPr algn="ctr"/>
                      <a:r>
                        <a:rPr lang="en-US" sz="2400" dirty="0" smtClean="0"/>
                        <a:t>1/6</a:t>
                      </a:r>
                      <a:endParaRPr lang="en-US" sz="2400" dirty="0"/>
                    </a:p>
                  </a:txBody>
                  <a:tcPr anchor="ctr"/>
                </a:tc>
                <a:tc>
                  <a:txBody>
                    <a:bodyPr/>
                    <a:lstStyle/>
                    <a:p>
                      <a:pPr algn="ctr"/>
                      <a:r>
                        <a:rPr lang="en-US" sz="2400" dirty="0" smtClean="0"/>
                        <a:t>4/6</a:t>
                      </a:r>
                      <a:endParaRPr lang="en-US" sz="2400" dirty="0"/>
                    </a:p>
                  </a:txBody>
                  <a:tcPr anchor="ctr"/>
                </a:tc>
              </a:tr>
            </a:tbl>
          </a:graphicData>
        </a:graphic>
      </p:graphicFrame>
    </p:spTree>
    <p:extLst>
      <p:ext uri="{BB962C8B-B14F-4D97-AF65-F5344CB8AC3E}">
        <p14:creationId xmlns:p14="http://schemas.microsoft.com/office/powerpoint/2010/main" xmlns="" val="8213294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3352800"/>
          </a:xfrm>
        </p:spPr>
        <p:txBody>
          <a:bodyPr/>
          <a:lstStyle/>
          <a:p>
            <a:r>
              <a:rPr lang="en-US" sz="2400" dirty="0" smtClean="0"/>
              <a:t>Angular steering, in-plane ~3.5%</a:t>
            </a:r>
            <a:endParaRPr lang="en-US" dirty="0" smtClean="0"/>
          </a:p>
          <a:p>
            <a:endParaRPr lang="en-US" dirty="0"/>
          </a:p>
          <a:p>
            <a:endParaRPr lang="en-US" dirty="0" smtClean="0"/>
          </a:p>
          <a:p>
            <a:endParaRPr lang="en-US" dirty="0"/>
          </a:p>
          <a:p>
            <a:endParaRPr lang="en-US" dirty="0" smtClean="0"/>
          </a:p>
          <a:p>
            <a:endParaRPr lang="en-US" sz="2400" dirty="0" smtClean="0"/>
          </a:p>
          <a:p>
            <a:r>
              <a:rPr lang="en-US" sz="2400" dirty="0" smtClean="0"/>
              <a:t>Angular steering, cross-plane ~3.5%</a:t>
            </a:r>
            <a:endParaRPr lang="en-US" dirty="0"/>
          </a:p>
          <a:p>
            <a:pPr marL="109728" indent="0">
              <a:buNone/>
            </a:pPr>
            <a:endParaRPr lang="en-US" dirty="0"/>
          </a:p>
        </p:txBody>
      </p:sp>
      <p:sp>
        <p:nvSpPr>
          <p:cNvPr id="3" name="Title 2"/>
          <p:cNvSpPr>
            <a:spLocks noGrp="1"/>
          </p:cNvSpPr>
          <p:nvPr>
            <p:ph type="title"/>
          </p:nvPr>
        </p:nvSpPr>
        <p:spPr/>
        <p:txBody>
          <a:bodyPr/>
          <a:lstStyle/>
          <a:p>
            <a:r>
              <a:rPr lang="en-US" dirty="0" smtClean="0"/>
              <a:t>Results – Symmetry</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1688767722"/>
              </p:ext>
            </p:extLst>
          </p:nvPr>
        </p:nvGraphicFramePr>
        <p:xfrm>
          <a:off x="762000" y="2164080"/>
          <a:ext cx="7413879" cy="1554480"/>
        </p:xfrm>
        <a:graphic>
          <a:graphicData uri="http://schemas.openxmlformats.org/drawingml/2006/table">
            <a:tbl>
              <a:tblPr firstRow="1" bandRow="1">
                <a:tableStyleId>{5C22544A-7EE6-4342-B048-85BDC9FD1C3A}</a:tableStyleId>
              </a:tblPr>
              <a:tblGrid>
                <a:gridCol w="3429000"/>
                <a:gridCol w="2014474"/>
                <a:gridCol w="1970405"/>
              </a:tblGrid>
              <a:tr h="370840">
                <a:tc>
                  <a:txBody>
                    <a:bodyPr/>
                    <a:lstStyle/>
                    <a:p>
                      <a:endParaRPr lang="en-US" sz="2000" dirty="0"/>
                    </a:p>
                  </a:txBody>
                  <a:tcPr/>
                </a:tc>
                <a:tc>
                  <a:txBody>
                    <a:bodyPr/>
                    <a:lstStyle/>
                    <a:p>
                      <a:pPr algn="ctr"/>
                      <a:r>
                        <a:rPr lang="en-US" sz="2000" dirty="0" smtClean="0"/>
                        <a:t>Standard Plan</a:t>
                      </a:r>
                      <a:endParaRPr lang="en-US" sz="2000" dirty="0"/>
                    </a:p>
                  </a:txBody>
                  <a:tcPr/>
                </a:tc>
                <a:tc>
                  <a:txBody>
                    <a:bodyPr/>
                    <a:lstStyle/>
                    <a:p>
                      <a:pPr algn="ctr"/>
                      <a:r>
                        <a:rPr lang="en-US" sz="2000" dirty="0" smtClean="0"/>
                        <a:t>Complex Plan</a:t>
                      </a:r>
                      <a:endParaRPr lang="en-US" sz="2000" dirty="0"/>
                    </a:p>
                  </a:txBody>
                  <a:tcPr/>
                </a:tc>
              </a:tr>
              <a:tr h="370840">
                <a:tc>
                  <a:txBody>
                    <a:bodyPr/>
                    <a:lstStyle/>
                    <a:p>
                      <a:r>
                        <a:rPr lang="en-US" sz="2000" dirty="0" smtClean="0"/>
                        <a:t>Dose </a:t>
                      </a:r>
                      <a:r>
                        <a:rPr lang="en-US" sz="2000" baseline="0" dirty="0" smtClean="0"/>
                        <a:t>difference from baseline </a:t>
                      </a:r>
                      <a:endParaRPr lang="en-US" sz="2000" dirty="0"/>
                    </a:p>
                  </a:txBody>
                  <a:tcPr/>
                </a:tc>
                <a:tc>
                  <a:txBody>
                    <a:bodyPr/>
                    <a:lstStyle/>
                    <a:p>
                      <a:pPr algn="ctr"/>
                      <a:r>
                        <a:rPr lang="en-US" sz="2400" dirty="0" smtClean="0"/>
                        <a:t>3%</a:t>
                      </a:r>
                      <a:endParaRPr lang="en-US" sz="2400" dirty="0"/>
                    </a:p>
                  </a:txBody>
                  <a:tcPr anchor="ctr"/>
                </a:tc>
                <a:tc>
                  <a:txBody>
                    <a:bodyPr/>
                    <a:lstStyle/>
                    <a:p>
                      <a:pPr algn="ctr"/>
                      <a:r>
                        <a:rPr lang="en-US" sz="2400" dirty="0" smtClean="0"/>
                        <a:t>3%</a:t>
                      </a:r>
                      <a:endParaRPr lang="en-US" sz="2400" dirty="0"/>
                    </a:p>
                  </a:txBody>
                  <a:tcPr anchor="ctr"/>
                </a:tc>
              </a:tr>
              <a:tr h="370840">
                <a:tc>
                  <a:txBody>
                    <a:bodyPr/>
                    <a:lstStyle/>
                    <a:p>
                      <a:r>
                        <a:rPr lang="en-US" sz="2000" dirty="0" smtClean="0"/>
                        <a:t>#</a:t>
                      </a:r>
                      <a:r>
                        <a:rPr lang="en-US" sz="2000" baseline="0" dirty="0" smtClean="0"/>
                        <a:t> of TLD with sig. difference (p&lt;0.05)</a:t>
                      </a:r>
                      <a:endParaRPr lang="en-US" sz="2000" dirty="0"/>
                    </a:p>
                  </a:txBody>
                  <a:tcPr/>
                </a:tc>
                <a:tc>
                  <a:txBody>
                    <a:bodyPr/>
                    <a:lstStyle/>
                    <a:p>
                      <a:pPr algn="ctr"/>
                      <a:r>
                        <a:rPr lang="en-US" sz="2400" dirty="0" smtClean="0"/>
                        <a:t>2/6</a:t>
                      </a:r>
                      <a:endParaRPr lang="en-US" sz="2400" dirty="0"/>
                    </a:p>
                  </a:txBody>
                  <a:tcPr anchor="ctr"/>
                </a:tc>
                <a:tc>
                  <a:txBody>
                    <a:bodyPr/>
                    <a:lstStyle/>
                    <a:p>
                      <a:pPr algn="ctr"/>
                      <a:r>
                        <a:rPr lang="en-US" sz="2400" dirty="0" smtClean="0"/>
                        <a:t>3/6</a:t>
                      </a:r>
                      <a:endParaRPr lang="en-US" sz="2400" dirty="0"/>
                    </a:p>
                  </a:txBody>
                  <a:tcPr anchor="ct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 val="1153045240"/>
              </p:ext>
            </p:extLst>
          </p:nvPr>
        </p:nvGraphicFramePr>
        <p:xfrm>
          <a:off x="762000" y="4754880"/>
          <a:ext cx="7413879" cy="1554480"/>
        </p:xfrm>
        <a:graphic>
          <a:graphicData uri="http://schemas.openxmlformats.org/drawingml/2006/table">
            <a:tbl>
              <a:tblPr firstRow="1" bandRow="1">
                <a:tableStyleId>{5C22544A-7EE6-4342-B048-85BDC9FD1C3A}</a:tableStyleId>
              </a:tblPr>
              <a:tblGrid>
                <a:gridCol w="3429000"/>
                <a:gridCol w="2014474"/>
                <a:gridCol w="1970405"/>
              </a:tblGrid>
              <a:tr h="370840">
                <a:tc>
                  <a:txBody>
                    <a:bodyPr/>
                    <a:lstStyle/>
                    <a:p>
                      <a:endParaRPr lang="en-US" sz="2000" dirty="0"/>
                    </a:p>
                  </a:txBody>
                  <a:tcPr/>
                </a:tc>
                <a:tc>
                  <a:txBody>
                    <a:bodyPr/>
                    <a:lstStyle/>
                    <a:p>
                      <a:pPr algn="ctr"/>
                      <a:r>
                        <a:rPr lang="en-US" sz="2000" dirty="0" smtClean="0"/>
                        <a:t>Standard Plan</a:t>
                      </a:r>
                      <a:endParaRPr lang="en-US" sz="2000" dirty="0"/>
                    </a:p>
                  </a:txBody>
                  <a:tcPr/>
                </a:tc>
                <a:tc>
                  <a:txBody>
                    <a:bodyPr/>
                    <a:lstStyle/>
                    <a:p>
                      <a:pPr algn="ctr"/>
                      <a:r>
                        <a:rPr lang="en-US" sz="2000" dirty="0" smtClean="0"/>
                        <a:t>Complex Plan</a:t>
                      </a:r>
                      <a:endParaRPr lang="en-US" sz="2000" dirty="0"/>
                    </a:p>
                  </a:txBody>
                  <a:tcPr/>
                </a:tc>
              </a:tr>
              <a:tr h="370840">
                <a:tc>
                  <a:txBody>
                    <a:bodyPr/>
                    <a:lstStyle/>
                    <a:p>
                      <a:r>
                        <a:rPr lang="en-US" sz="2000" dirty="0" smtClean="0"/>
                        <a:t>Dose </a:t>
                      </a:r>
                      <a:r>
                        <a:rPr lang="en-US" sz="2000" baseline="0" dirty="0" smtClean="0"/>
                        <a:t>difference from baseline </a:t>
                      </a:r>
                      <a:endParaRPr lang="en-US" sz="2000" dirty="0"/>
                    </a:p>
                  </a:txBody>
                  <a:tcPr/>
                </a:tc>
                <a:tc>
                  <a:txBody>
                    <a:bodyPr/>
                    <a:lstStyle/>
                    <a:p>
                      <a:pPr algn="ctr"/>
                      <a:r>
                        <a:rPr lang="en-US" sz="2400" dirty="0" smtClean="0"/>
                        <a:t>4%</a:t>
                      </a:r>
                      <a:endParaRPr lang="en-US" sz="2400" dirty="0"/>
                    </a:p>
                  </a:txBody>
                  <a:tcPr anchor="ctr"/>
                </a:tc>
                <a:tc>
                  <a:txBody>
                    <a:bodyPr/>
                    <a:lstStyle/>
                    <a:p>
                      <a:pPr algn="ctr"/>
                      <a:r>
                        <a:rPr lang="en-US" sz="2400" dirty="0" smtClean="0"/>
                        <a:t>4%</a:t>
                      </a:r>
                      <a:endParaRPr lang="en-US" sz="2400" dirty="0"/>
                    </a:p>
                  </a:txBody>
                  <a:tcPr anchor="ctr"/>
                </a:tc>
              </a:tr>
              <a:tr h="370840">
                <a:tc>
                  <a:txBody>
                    <a:bodyPr/>
                    <a:lstStyle/>
                    <a:p>
                      <a:r>
                        <a:rPr lang="en-US" sz="2000" dirty="0" smtClean="0"/>
                        <a:t>#</a:t>
                      </a:r>
                      <a:r>
                        <a:rPr lang="en-US" sz="2000" baseline="0" dirty="0" smtClean="0"/>
                        <a:t> of TLD with sig. difference (p&lt;0.05)</a:t>
                      </a:r>
                      <a:endParaRPr lang="en-US" sz="2000" dirty="0"/>
                    </a:p>
                  </a:txBody>
                  <a:tcPr/>
                </a:tc>
                <a:tc>
                  <a:txBody>
                    <a:bodyPr/>
                    <a:lstStyle/>
                    <a:p>
                      <a:pPr algn="ctr"/>
                      <a:r>
                        <a:rPr lang="en-US" sz="2400" dirty="0" smtClean="0"/>
                        <a:t>6/6</a:t>
                      </a:r>
                      <a:endParaRPr lang="en-US" sz="2400" dirty="0"/>
                    </a:p>
                  </a:txBody>
                  <a:tcPr anchor="ctr"/>
                </a:tc>
                <a:tc>
                  <a:txBody>
                    <a:bodyPr/>
                    <a:lstStyle/>
                    <a:p>
                      <a:pPr algn="ctr"/>
                      <a:r>
                        <a:rPr lang="en-US" sz="2400" dirty="0" smtClean="0"/>
                        <a:t>5/6</a:t>
                      </a:r>
                      <a:endParaRPr lang="en-US" sz="2400" dirty="0"/>
                    </a:p>
                  </a:txBody>
                  <a:tcPr anchor="ctr"/>
                </a:tc>
              </a:tr>
            </a:tbl>
          </a:graphicData>
        </a:graphic>
      </p:graphicFrame>
      <p:grpSp>
        <p:nvGrpSpPr>
          <p:cNvPr id="14" name="Group 13"/>
          <p:cNvGrpSpPr/>
          <p:nvPr/>
        </p:nvGrpSpPr>
        <p:grpSpPr>
          <a:xfrm>
            <a:off x="5867400" y="152400"/>
            <a:ext cx="3124200" cy="2023534"/>
            <a:chOff x="5867400" y="152400"/>
            <a:chExt cx="3124200" cy="2023534"/>
          </a:xfrm>
        </p:grpSpPr>
        <p:pic>
          <p:nvPicPr>
            <p:cNvPr id="7" name="Picture 6" descr="P6010002.JPG"/>
            <p:cNvPicPr/>
            <p:nvPr/>
          </p:nvPicPr>
          <p:blipFill>
            <a:blip r:embed="rId3" cstate="print"/>
            <a:srcRect l="28812" t="27448" r="25078" b="27576"/>
            <a:stretch>
              <a:fillRect/>
            </a:stretch>
          </p:blipFill>
          <p:spPr bwMode="auto">
            <a:xfrm>
              <a:off x="6446108" y="304800"/>
              <a:ext cx="2088292" cy="1371600"/>
            </a:xfrm>
            <a:prstGeom prst="rect">
              <a:avLst/>
            </a:prstGeom>
            <a:noFill/>
            <a:ln w="9525">
              <a:noFill/>
              <a:miter lim="800000"/>
              <a:headEnd/>
              <a:tailEnd/>
            </a:ln>
          </p:spPr>
        </p:pic>
        <p:cxnSp>
          <p:nvCxnSpPr>
            <p:cNvPr id="8" name="Straight Connector 7"/>
            <p:cNvCxnSpPr/>
            <p:nvPr/>
          </p:nvCxnSpPr>
          <p:spPr>
            <a:xfrm>
              <a:off x="5867400" y="990600"/>
              <a:ext cx="31242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7406846" y="152400"/>
              <a:ext cx="60754" cy="16764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248400" y="1828800"/>
              <a:ext cx="2438400" cy="0"/>
            </a:xfrm>
            <a:prstGeom prst="straightConnector1">
              <a:avLst/>
            </a:prstGeom>
            <a:ln w="38100">
              <a:solidFill>
                <a:schemeClr val="tx1"/>
              </a:solidFill>
              <a:headEnd type="arrow" w="lg" len="med"/>
              <a:tailEnd type="arrow" w="lg"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705600" y="1794934"/>
              <a:ext cx="1676400" cy="381000"/>
            </a:xfrm>
            <a:prstGeom prst="rect">
              <a:avLst/>
            </a:prstGeom>
            <a:noFill/>
          </p:spPr>
          <p:txBody>
            <a:bodyPr wrap="square" rtlCol="0">
              <a:spAutoFit/>
            </a:bodyPr>
            <a:lstStyle/>
            <a:p>
              <a:r>
                <a:rPr lang="en-US" b="1" dirty="0" smtClean="0"/>
                <a:t>CROSS-PLANE</a:t>
              </a:r>
              <a:endParaRPr lang="en-US" b="1" dirty="0"/>
            </a:p>
          </p:txBody>
        </p:sp>
      </p:grpSp>
    </p:spTree>
    <p:extLst>
      <p:ext uri="{BB962C8B-B14F-4D97-AF65-F5344CB8AC3E}">
        <p14:creationId xmlns:p14="http://schemas.microsoft.com/office/powerpoint/2010/main" xmlns="" val="2947040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Translational steering, in-plane ~3.5% </a:t>
            </a:r>
            <a:endParaRPr lang="en-US" dirty="0"/>
          </a:p>
        </p:txBody>
      </p:sp>
      <p:sp>
        <p:nvSpPr>
          <p:cNvPr id="3" name="Title 2"/>
          <p:cNvSpPr>
            <a:spLocks noGrp="1"/>
          </p:cNvSpPr>
          <p:nvPr>
            <p:ph type="title"/>
          </p:nvPr>
        </p:nvSpPr>
        <p:spPr/>
        <p:txBody>
          <a:bodyPr/>
          <a:lstStyle/>
          <a:p>
            <a:r>
              <a:rPr lang="en-US" dirty="0" smtClean="0"/>
              <a:t>Results – Symmetry</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3840346710"/>
              </p:ext>
            </p:extLst>
          </p:nvPr>
        </p:nvGraphicFramePr>
        <p:xfrm>
          <a:off x="762000" y="2209800"/>
          <a:ext cx="7413879" cy="1554480"/>
        </p:xfrm>
        <a:graphic>
          <a:graphicData uri="http://schemas.openxmlformats.org/drawingml/2006/table">
            <a:tbl>
              <a:tblPr firstRow="1" bandRow="1">
                <a:tableStyleId>{5C22544A-7EE6-4342-B048-85BDC9FD1C3A}</a:tableStyleId>
              </a:tblPr>
              <a:tblGrid>
                <a:gridCol w="3429000"/>
                <a:gridCol w="2014474"/>
                <a:gridCol w="1970405"/>
              </a:tblGrid>
              <a:tr h="370840">
                <a:tc>
                  <a:txBody>
                    <a:bodyPr/>
                    <a:lstStyle/>
                    <a:p>
                      <a:endParaRPr lang="en-US" sz="2000" dirty="0"/>
                    </a:p>
                  </a:txBody>
                  <a:tcPr/>
                </a:tc>
                <a:tc>
                  <a:txBody>
                    <a:bodyPr/>
                    <a:lstStyle/>
                    <a:p>
                      <a:pPr algn="ctr"/>
                      <a:r>
                        <a:rPr lang="en-US" sz="2000" dirty="0" smtClean="0"/>
                        <a:t>Standard Plan</a:t>
                      </a:r>
                      <a:endParaRPr lang="en-US" sz="2000" dirty="0"/>
                    </a:p>
                  </a:txBody>
                  <a:tcPr/>
                </a:tc>
                <a:tc>
                  <a:txBody>
                    <a:bodyPr/>
                    <a:lstStyle/>
                    <a:p>
                      <a:pPr algn="ctr"/>
                      <a:r>
                        <a:rPr lang="en-US" sz="2000" dirty="0" smtClean="0"/>
                        <a:t>Complex Plan</a:t>
                      </a:r>
                      <a:endParaRPr lang="en-US" sz="2000" dirty="0"/>
                    </a:p>
                  </a:txBody>
                  <a:tcPr/>
                </a:tc>
              </a:tr>
              <a:tr h="370840">
                <a:tc>
                  <a:txBody>
                    <a:bodyPr/>
                    <a:lstStyle/>
                    <a:p>
                      <a:r>
                        <a:rPr lang="en-US" sz="2000" dirty="0" smtClean="0"/>
                        <a:t>Dose </a:t>
                      </a:r>
                      <a:r>
                        <a:rPr lang="en-US" sz="2000" baseline="0" dirty="0" smtClean="0"/>
                        <a:t>difference from baseline </a:t>
                      </a:r>
                      <a:endParaRPr lang="en-US" sz="2000" dirty="0"/>
                    </a:p>
                  </a:txBody>
                  <a:tcPr/>
                </a:tc>
                <a:tc>
                  <a:txBody>
                    <a:bodyPr/>
                    <a:lstStyle/>
                    <a:p>
                      <a:pPr algn="ctr"/>
                      <a:r>
                        <a:rPr lang="en-US" sz="2400" dirty="0" smtClean="0"/>
                        <a:t>4%</a:t>
                      </a:r>
                      <a:endParaRPr lang="en-US" sz="2400" dirty="0"/>
                    </a:p>
                  </a:txBody>
                  <a:tcPr anchor="ctr"/>
                </a:tc>
                <a:tc>
                  <a:txBody>
                    <a:bodyPr/>
                    <a:lstStyle/>
                    <a:p>
                      <a:pPr algn="ctr"/>
                      <a:r>
                        <a:rPr lang="en-US" sz="2400" dirty="0" smtClean="0"/>
                        <a:t>4%</a:t>
                      </a:r>
                      <a:endParaRPr lang="en-US" sz="2400" dirty="0"/>
                    </a:p>
                  </a:txBody>
                  <a:tcPr anchor="ctr"/>
                </a:tc>
              </a:tr>
              <a:tr h="370840">
                <a:tc>
                  <a:txBody>
                    <a:bodyPr/>
                    <a:lstStyle/>
                    <a:p>
                      <a:r>
                        <a:rPr lang="en-US" sz="2000" dirty="0" smtClean="0"/>
                        <a:t>#</a:t>
                      </a:r>
                      <a:r>
                        <a:rPr lang="en-US" sz="2000" baseline="0" dirty="0" smtClean="0"/>
                        <a:t> of TLD with sig. difference (p&lt;0.05)</a:t>
                      </a:r>
                      <a:endParaRPr lang="en-US" sz="2000" dirty="0"/>
                    </a:p>
                  </a:txBody>
                  <a:tcPr/>
                </a:tc>
                <a:tc>
                  <a:txBody>
                    <a:bodyPr/>
                    <a:lstStyle/>
                    <a:p>
                      <a:pPr algn="ctr"/>
                      <a:r>
                        <a:rPr lang="en-US" sz="2400" dirty="0" smtClean="0"/>
                        <a:t>4/6</a:t>
                      </a:r>
                      <a:endParaRPr lang="en-US" sz="2400" dirty="0"/>
                    </a:p>
                  </a:txBody>
                  <a:tcPr anchor="ctr"/>
                </a:tc>
                <a:tc>
                  <a:txBody>
                    <a:bodyPr/>
                    <a:lstStyle/>
                    <a:p>
                      <a:pPr algn="ctr"/>
                      <a:r>
                        <a:rPr lang="en-US" sz="2400" dirty="0" smtClean="0"/>
                        <a:t>2/6</a:t>
                      </a:r>
                      <a:endParaRPr lang="en-US" sz="2400" dirty="0"/>
                    </a:p>
                  </a:txBody>
                  <a:tcPr anchor="ctr"/>
                </a:tc>
              </a:tr>
            </a:tbl>
          </a:graphicData>
        </a:graphic>
      </p:graphicFrame>
      <p:grpSp>
        <p:nvGrpSpPr>
          <p:cNvPr id="5" name="Group 4"/>
          <p:cNvGrpSpPr/>
          <p:nvPr/>
        </p:nvGrpSpPr>
        <p:grpSpPr>
          <a:xfrm>
            <a:off x="5867400" y="152400"/>
            <a:ext cx="3124200" cy="2023534"/>
            <a:chOff x="5867400" y="152400"/>
            <a:chExt cx="3124200" cy="2023534"/>
          </a:xfrm>
        </p:grpSpPr>
        <p:pic>
          <p:nvPicPr>
            <p:cNvPr id="6" name="Picture 5" descr="P6010002.JPG"/>
            <p:cNvPicPr/>
            <p:nvPr/>
          </p:nvPicPr>
          <p:blipFill>
            <a:blip r:embed="rId3" cstate="print"/>
            <a:srcRect l="28812" t="27448" r="25078" b="27576"/>
            <a:stretch>
              <a:fillRect/>
            </a:stretch>
          </p:blipFill>
          <p:spPr bwMode="auto">
            <a:xfrm>
              <a:off x="6446108" y="304800"/>
              <a:ext cx="2088292" cy="1371600"/>
            </a:xfrm>
            <a:prstGeom prst="rect">
              <a:avLst/>
            </a:prstGeom>
            <a:noFill/>
            <a:ln w="9525">
              <a:noFill/>
              <a:miter lim="800000"/>
              <a:headEnd/>
              <a:tailEnd/>
            </a:ln>
          </p:spPr>
        </p:pic>
        <p:cxnSp>
          <p:nvCxnSpPr>
            <p:cNvPr id="7" name="Straight Connector 6"/>
            <p:cNvCxnSpPr/>
            <p:nvPr/>
          </p:nvCxnSpPr>
          <p:spPr>
            <a:xfrm>
              <a:off x="5867400" y="990600"/>
              <a:ext cx="31242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7406846" y="152400"/>
              <a:ext cx="60754" cy="16764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248400" y="1828800"/>
              <a:ext cx="2438400" cy="0"/>
            </a:xfrm>
            <a:prstGeom prst="straightConnector1">
              <a:avLst/>
            </a:prstGeom>
            <a:ln w="38100">
              <a:solidFill>
                <a:schemeClr val="tx1"/>
              </a:solidFill>
              <a:headEnd type="arrow" w="lg" len="med"/>
              <a:tailEnd type="arrow" w="lg" len="med"/>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705600" y="1794934"/>
              <a:ext cx="1676400" cy="381000"/>
            </a:xfrm>
            <a:prstGeom prst="rect">
              <a:avLst/>
            </a:prstGeom>
            <a:noFill/>
          </p:spPr>
          <p:txBody>
            <a:bodyPr wrap="square" rtlCol="0">
              <a:spAutoFit/>
            </a:bodyPr>
            <a:lstStyle/>
            <a:p>
              <a:r>
                <a:rPr lang="en-US" b="1" dirty="0" smtClean="0"/>
                <a:t>CROSS-PLANE</a:t>
              </a:r>
              <a:endParaRPr lang="en-US" b="1" dirty="0"/>
            </a:p>
          </p:txBody>
        </p:sp>
      </p:grpSp>
    </p:spTree>
    <p:extLst>
      <p:ext uri="{BB962C8B-B14F-4D97-AF65-F5344CB8AC3E}">
        <p14:creationId xmlns:p14="http://schemas.microsoft.com/office/powerpoint/2010/main" xmlns="" val="31966234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305800" cy="4635691"/>
          </a:xfrm>
        </p:spPr>
        <p:txBody>
          <a:bodyPr>
            <a:normAutofit fontScale="92500" lnSpcReduction="10000"/>
          </a:bodyPr>
          <a:lstStyle/>
          <a:p>
            <a:r>
              <a:rPr lang="en-US" dirty="0" smtClean="0"/>
              <a:t>MLC</a:t>
            </a:r>
          </a:p>
          <a:p>
            <a:pPr lvl="1"/>
            <a:r>
              <a:rPr lang="en-US" dirty="0" smtClean="0"/>
              <a:t>More dose difference for complex plans</a:t>
            </a:r>
          </a:p>
          <a:p>
            <a:r>
              <a:rPr lang="en-US" dirty="0" smtClean="0"/>
              <a:t>Beam Quality</a:t>
            </a:r>
          </a:p>
          <a:p>
            <a:pPr lvl="1"/>
            <a:r>
              <a:rPr lang="en-US" dirty="0" smtClean="0"/>
              <a:t>More </a:t>
            </a:r>
            <a:r>
              <a:rPr lang="en-US" dirty="0"/>
              <a:t>dose difference for complex plans</a:t>
            </a:r>
          </a:p>
          <a:p>
            <a:r>
              <a:rPr lang="en-US" dirty="0" smtClean="0"/>
              <a:t>Symmetry</a:t>
            </a:r>
          </a:p>
          <a:p>
            <a:pPr lvl="1"/>
            <a:r>
              <a:rPr lang="en-US" dirty="0" smtClean="0"/>
              <a:t>Appears to have some dose differences, film analysis required to complete assessment</a:t>
            </a:r>
          </a:p>
          <a:p>
            <a:pPr lvl="1"/>
            <a:endParaRPr lang="en-US" dirty="0" smtClean="0"/>
          </a:p>
          <a:p>
            <a:r>
              <a:rPr lang="en-US" dirty="0" smtClean="0"/>
              <a:t>The impact from 3 of 9 failure modes for IMRT dose delivery have been measured that can be used to assist in the determination of the severity score for the risk probability number</a:t>
            </a:r>
          </a:p>
          <a:p>
            <a:r>
              <a:rPr lang="en-US" dirty="0" smtClean="0"/>
              <a:t>Stay tuned, more data to come</a:t>
            </a:r>
          </a:p>
        </p:txBody>
      </p:sp>
      <p:sp>
        <p:nvSpPr>
          <p:cNvPr id="3" name="Title 2"/>
          <p:cNvSpPr>
            <a:spLocks noGrp="1"/>
          </p:cNvSpPr>
          <p:nvPr>
            <p:ph type="title"/>
          </p:nvPr>
        </p:nvSpPr>
        <p:spPr/>
        <p:txBody>
          <a:bodyPr/>
          <a:lstStyle/>
          <a:p>
            <a:r>
              <a:rPr lang="en-US" dirty="0" smtClean="0"/>
              <a:t>Summary</a:t>
            </a:r>
            <a:endParaRPr lang="en-US" dirty="0"/>
          </a:p>
        </p:txBody>
      </p:sp>
    </p:spTree>
    <p:extLst>
      <p:ext uri="{BB962C8B-B14F-4D97-AF65-F5344CB8AC3E}">
        <p14:creationId xmlns:p14="http://schemas.microsoft.com/office/powerpoint/2010/main" xmlns="" val="1654008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a:xfrm>
            <a:off x="457200" y="1371600"/>
            <a:ext cx="8229600" cy="4525963"/>
          </a:xfrm>
        </p:spPr>
        <p:txBody>
          <a:bodyPr>
            <a:normAutofit lnSpcReduction="10000"/>
          </a:bodyPr>
          <a:lstStyle/>
          <a:p>
            <a:pPr>
              <a:buNone/>
            </a:pPr>
            <a:r>
              <a:rPr lang="en-US" sz="2400" dirty="0" smtClean="0"/>
              <a:t>Acknowledgements</a:t>
            </a:r>
          </a:p>
          <a:p>
            <a:pPr marL="285750" indent="-285750">
              <a:buFont typeface="Arial" pitchFamily="34" charset="0"/>
              <a:buChar char="•"/>
            </a:pPr>
            <a:r>
              <a:rPr lang="en-US" sz="1800" dirty="0" smtClean="0">
                <a:solidFill>
                  <a:schemeClr val="accent1">
                    <a:lumMod val="50000"/>
                  </a:schemeClr>
                </a:solidFill>
              </a:rPr>
              <a:t>Dr. David Followill</a:t>
            </a:r>
          </a:p>
          <a:p>
            <a:pPr marL="285750" indent="-285750">
              <a:buFont typeface="Arial" pitchFamily="34" charset="0"/>
              <a:buChar char="•"/>
            </a:pPr>
            <a:r>
              <a:rPr lang="en-US" sz="1800" dirty="0" smtClean="0">
                <a:solidFill>
                  <a:schemeClr val="accent1">
                    <a:lumMod val="50000"/>
                  </a:schemeClr>
                </a:solidFill>
              </a:rPr>
              <a:t>Dr. Stephen </a:t>
            </a:r>
            <a:r>
              <a:rPr lang="en-US" sz="1800" dirty="0" err="1" smtClean="0">
                <a:solidFill>
                  <a:schemeClr val="accent1">
                    <a:lumMod val="50000"/>
                  </a:schemeClr>
                </a:solidFill>
              </a:rPr>
              <a:t>Kry</a:t>
            </a:r>
            <a:endParaRPr lang="en-US" sz="1800" dirty="0" smtClean="0">
              <a:solidFill>
                <a:schemeClr val="accent1">
                  <a:lumMod val="50000"/>
                </a:schemeClr>
              </a:solidFill>
            </a:endParaRPr>
          </a:p>
          <a:p>
            <a:pPr marL="285750" indent="-285750">
              <a:buFont typeface="Arial" pitchFamily="34" charset="0"/>
              <a:buChar char="•"/>
            </a:pPr>
            <a:r>
              <a:rPr lang="en-US" sz="1800" dirty="0" smtClean="0">
                <a:solidFill>
                  <a:schemeClr val="accent1">
                    <a:lumMod val="50000"/>
                  </a:schemeClr>
                </a:solidFill>
              </a:rPr>
              <a:t>Dr. Peter </a:t>
            </a:r>
            <a:r>
              <a:rPr lang="en-US" sz="1800" dirty="0" err="1" smtClean="0">
                <a:solidFill>
                  <a:schemeClr val="accent1">
                    <a:lumMod val="50000"/>
                  </a:schemeClr>
                </a:solidFill>
              </a:rPr>
              <a:t>Balter</a:t>
            </a:r>
            <a:endParaRPr lang="en-US" sz="1800" dirty="0" smtClean="0">
              <a:solidFill>
                <a:schemeClr val="accent1">
                  <a:lumMod val="50000"/>
                </a:schemeClr>
              </a:solidFill>
            </a:endParaRPr>
          </a:p>
          <a:p>
            <a:pPr marL="285750" indent="-285750">
              <a:buFont typeface="Arial" pitchFamily="34" charset="0"/>
              <a:buChar char="•"/>
            </a:pPr>
            <a:r>
              <a:rPr lang="en-US" sz="1800" dirty="0" smtClean="0">
                <a:solidFill>
                  <a:schemeClr val="accent1">
                    <a:lumMod val="50000"/>
                  </a:schemeClr>
                </a:solidFill>
              </a:rPr>
              <a:t>Dr. Geoffrey </a:t>
            </a:r>
            <a:r>
              <a:rPr lang="en-US" sz="1800" dirty="0" err="1" smtClean="0">
                <a:solidFill>
                  <a:schemeClr val="accent1">
                    <a:lumMod val="50000"/>
                  </a:schemeClr>
                </a:solidFill>
              </a:rPr>
              <a:t>Ibbott</a:t>
            </a:r>
            <a:endParaRPr lang="en-US" sz="1800" dirty="0" smtClean="0">
              <a:solidFill>
                <a:schemeClr val="accent1">
                  <a:lumMod val="50000"/>
                </a:schemeClr>
              </a:solidFill>
            </a:endParaRPr>
          </a:p>
          <a:p>
            <a:pPr marL="285750" indent="-285750">
              <a:buFont typeface="Arial" pitchFamily="34" charset="0"/>
              <a:buChar char="•"/>
            </a:pPr>
            <a:r>
              <a:rPr lang="en-US" sz="1800" dirty="0" smtClean="0">
                <a:solidFill>
                  <a:schemeClr val="accent1">
                    <a:lumMod val="50000"/>
                  </a:schemeClr>
                </a:solidFill>
              </a:rPr>
              <a:t>Adam </a:t>
            </a:r>
            <a:r>
              <a:rPr lang="en-US" sz="1800" dirty="0" err="1" smtClean="0">
                <a:solidFill>
                  <a:schemeClr val="accent1">
                    <a:lumMod val="50000"/>
                  </a:schemeClr>
                </a:solidFill>
              </a:rPr>
              <a:t>Yock</a:t>
            </a:r>
            <a:endParaRPr lang="en-US" sz="1800" dirty="0" smtClean="0">
              <a:solidFill>
                <a:schemeClr val="accent1">
                  <a:lumMod val="50000"/>
                </a:schemeClr>
              </a:solidFill>
            </a:endParaRPr>
          </a:p>
          <a:p>
            <a:pPr marL="285750" indent="-285750">
              <a:buFont typeface="Arial" pitchFamily="34" charset="0"/>
              <a:buChar char="•"/>
            </a:pPr>
            <a:r>
              <a:rPr lang="en-US" sz="1800" dirty="0" smtClean="0">
                <a:solidFill>
                  <a:schemeClr val="accent1">
                    <a:lumMod val="50000"/>
                  </a:schemeClr>
                </a:solidFill>
              </a:rPr>
              <a:t>Austin </a:t>
            </a:r>
            <a:r>
              <a:rPr lang="en-US" sz="1800" dirty="0" err="1" smtClean="0">
                <a:solidFill>
                  <a:schemeClr val="accent1">
                    <a:lumMod val="50000"/>
                  </a:schemeClr>
                </a:solidFill>
              </a:rPr>
              <a:t>Faught</a:t>
            </a:r>
            <a:endParaRPr lang="en-US" sz="1800" dirty="0" smtClean="0">
              <a:solidFill>
                <a:schemeClr val="accent1">
                  <a:lumMod val="50000"/>
                </a:schemeClr>
              </a:solidFill>
            </a:endParaRPr>
          </a:p>
          <a:p>
            <a:pPr marL="285750" indent="-285750">
              <a:buFont typeface="Arial" pitchFamily="34" charset="0"/>
              <a:buChar char="•"/>
            </a:pPr>
            <a:r>
              <a:rPr lang="en-US" sz="1800" dirty="0" smtClean="0">
                <a:solidFill>
                  <a:schemeClr val="accent1">
                    <a:lumMod val="50000"/>
                  </a:schemeClr>
                </a:solidFill>
              </a:rPr>
              <a:t>Joey Cheung</a:t>
            </a:r>
          </a:p>
          <a:p>
            <a:pPr marL="285750" indent="-285750">
              <a:buFont typeface="Arial" pitchFamily="34" charset="0"/>
              <a:buChar char="•"/>
            </a:pPr>
            <a:r>
              <a:rPr lang="en-US" sz="1800" dirty="0" smtClean="0">
                <a:solidFill>
                  <a:schemeClr val="accent1">
                    <a:lumMod val="50000"/>
                  </a:schemeClr>
                </a:solidFill>
              </a:rPr>
              <a:t>Andrea </a:t>
            </a:r>
            <a:r>
              <a:rPr lang="en-US" sz="1800" dirty="0" err="1" smtClean="0">
                <a:solidFill>
                  <a:schemeClr val="accent1">
                    <a:lumMod val="50000"/>
                  </a:schemeClr>
                </a:solidFill>
              </a:rPr>
              <a:t>Ohrt</a:t>
            </a:r>
            <a:endParaRPr lang="en-US" sz="1800" dirty="0" smtClean="0">
              <a:solidFill>
                <a:schemeClr val="accent1">
                  <a:lumMod val="50000"/>
                </a:schemeClr>
              </a:solidFill>
            </a:endParaRPr>
          </a:p>
          <a:p>
            <a:pPr marL="285750" indent="-285750">
              <a:buFont typeface="Arial" pitchFamily="34" charset="0"/>
              <a:buChar char="•"/>
            </a:pPr>
            <a:r>
              <a:rPr lang="en-US" sz="1800" dirty="0" smtClean="0">
                <a:solidFill>
                  <a:schemeClr val="accent1">
                    <a:lumMod val="50000"/>
                  </a:schemeClr>
                </a:solidFill>
              </a:rPr>
              <a:t>Miguel Herrera</a:t>
            </a:r>
          </a:p>
          <a:p>
            <a:pPr marL="285750" indent="-285750">
              <a:buFont typeface="Arial" pitchFamily="34" charset="0"/>
              <a:buChar char="•"/>
            </a:pPr>
            <a:r>
              <a:rPr lang="en-US" sz="1800" dirty="0" smtClean="0">
                <a:solidFill>
                  <a:schemeClr val="accent1">
                    <a:lumMod val="50000"/>
                  </a:schemeClr>
                </a:solidFill>
              </a:rPr>
              <a:t>Nicholas Murray</a:t>
            </a:r>
          </a:p>
          <a:p>
            <a:pPr marL="285750" indent="-285750">
              <a:buFont typeface="Arial" pitchFamily="34" charset="0"/>
              <a:buChar char="•"/>
            </a:pPr>
            <a:r>
              <a:rPr lang="en-US" sz="1800" dirty="0" smtClean="0">
                <a:solidFill>
                  <a:schemeClr val="accent1">
                    <a:lumMod val="50000"/>
                  </a:schemeClr>
                </a:solidFill>
              </a:rPr>
              <a:t>Carrie </a:t>
            </a:r>
            <a:r>
              <a:rPr lang="en-US" sz="1800" dirty="0" err="1" smtClean="0">
                <a:solidFill>
                  <a:schemeClr val="accent1">
                    <a:lumMod val="50000"/>
                  </a:schemeClr>
                </a:solidFill>
              </a:rPr>
              <a:t>Armador</a:t>
            </a:r>
            <a:endParaRPr lang="en-US" sz="1800" dirty="0" smtClean="0">
              <a:solidFill>
                <a:schemeClr val="accent1">
                  <a:lumMod val="50000"/>
                </a:schemeClr>
              </a:solidFill>
            </a:endParaRPr>
          </a:p>
          <a:p>
            <a:pPr marL="285750" indent="-285750">
              <a:buFont typeface="Arial" pitchFamily="34" charset="0"/>
              <a:buChar char="•"/>
            </a:pPr>
            <a:r>
              <a:rPr lang="en-US" sz="1800" dirty="0" smtClean="0">
                <a:solidFill>
                  <a:schemeClr val="accent1">
                    <a:lumMod val="50000"/>
                  </a:schemeClr>
                </a:solidFill>
              </a:rPr>
              <a:t>Andrea </a:t>
            </a:r>
            <a:r>
              <a:rPr lang="en-US" sz="1800" dirty="0" err="1" smtClean="0">
                <a:solidFill>
                  <a:schemeClr val="accent1">
                    <a:lumMod val="50000"/>
                  </a:schemeClr>
                </a:solidFill>
              </a:rPr>
              <a:t>Molineu</a:t>
            </a:r>
            <a:endParaRPr lang="en-US" sz="1800" dirty="0" smtClean="0">
              <a:solidFill>
                <a:schemeClr val="accent1">
                  <a:lumMod val="50000"/>
                </a:schemeClr>
              </a:solidFill>
            </a:endParaRPr>
          </a:p>
          <a:p>
            <a:pPr marL="285750" indent="-285750">
              <a:buFont typeface="Arial" pitchFamily="34" charset="0"/>
              <a:buChar char="•"/>
            </a:pPr>
            <a:r>
              <a:rPr lang="en-US" sz="1800" dirty="0" smtClean="0">
                <a:solidFill>
                  <a:schemeClr val="accent1">
                    <a:lumMod val="50000"/>
                  </a:schemeClr>
                </a:solidFill>
              </a:rPr>
              <a:t>Ryan Grant</a:t>
            </a:r>
          </a:p>
          <a:p>
            <a:pPr marL="285750" indent="-285750">
              <a:buNone/>
            </a:pPr>
            <a:endParaRPr lang="en-US" sz="2000" dirty="0" smtClean="0">
              <a:solidFill>
                <a:schemeClr val="accent1">
                  <a:lumMod val="50000"/>
                </a:schemeClr>
              </a:solidFill>
            </a:endParaRPr>
          </a:p>
          <a:p>
            <a:pPr lvl="1"/>
            <a:endParaRPr lang="en-US" sz="2000" dirty="0"/>
          </a:p>
        </p:txBody>
      </p:sp>
      <p:sp>
        <p:nvSpPr>
          <p:cNvPr id="4" name="Rectangle 3"/>
          <p:cNvSpPr/>
          <p:nvPr/>
        </p:nvSpPr>
        <p:spPr>
          <a:xfrm>
            <a:off x="4953000" y="2590800"/>
            <a:ext cx="3397341"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solidFill>
                  <a:schemeClr val="accent3"/>
                </a:solidFill>
                <a:effectLst>
                  <a:outerShdw blurRad="50800" dist="39000" dir="5460000" algn="tl">
                    <a:srgbClr val="000000">
                      <a:alpha val="38000"/>
                    </a:srgbClr>
                  </a:outerShdw>
                </a:effectLst>
              </a:rPr>
              <a:t>Questions?</a:t>
            </a:r>
            <a:endParaRPr lang="en-US" sz="5400" b="1" dirty="0">
              <a:ln w="11430"/>
              <a:solidFill>
                <a:schemeClr val="accent3"/>
              </a:solidFill>
              <a:effectLst>
                <a:outerShdw blurRad="50800" dist="39000" dir="5460000" algn="tl">
                  <a:srgbClr val="000000">
                    <a:alpha val="38000"/>
                  </a:srgbClr>
                </a:outerShdw>
              </a:effectLst>
            </a:endParaRPr>
          </a:p>
        </p:txBody>
      </p:sp>
      <p:pic>
        <p:nvPicPr>
          <p:cNvPr id="5" name="Picture 4" descr="md_anderson_logo_detail.gif"/>
          <p:cNvPicPr>
            <a:picLocks noChangeAspect="1"/>
          </p:cNvPicPr>
          <p:nvPr/>
        </p:nvPicPr>
        <p:blipFill>
          <a:blip r:embed="rId3" cstate="print"/>
          <a:srcRect b="48226"/>
          <a:stretch>
            <a:fillRect/>
          </a:stretch>
        </p:blipFill>
        <p:spPr>
          <a:xfrm>
            <a:off x="7086600" y="5732878"/>
            <a:ext cx="1828800" cy="972722"/>
          </a:xfrm>
          <a:prstGeom prst="rect">
            <a:avLst/>
          </a:prstGeom>
        </p:spPr>
      </p:pic>
      <p:sp>
        <p:nvSpPr>
          <p:cNvPr id="6" name="TextBox 5"/>
          <p:cNvSpPr txBox="1"/>
          <p:nvPr/>
        </p:nvSpPr>
        <p:spPr>
          <a:xfrm>
            <a:off x="5067300" y="771525"/>
            <a:ext cx="4038600" cy="276999"/>
          </a:xfrm>
          <a:prstGeom prst="rect">
            <a:avLst/>
          </a:prstGeom>
          <a:noFill/>
        </p:spPr>
        <p:txBody>
          <a:bodyPr wrap="square" rtlCol="0">
            <a:spAutoFit/>
          </a:bodyPr>
          <a:lstStyle/>
          <a:p>
            <a:r>
              <a:rPr lang="en-US" sz="1200" dirty="0" smtClean="0"/>
              <a:t>This work supported by DHHS grants CA10953 and CA81647 </a:t>
            </a:r>
            <a:endParaRPr lang="en-US" sz="1200" dirty="0"/>
          </a:p>
        </p:txBody>
      </p:sp>
      <p:pic>
        <p:nvPicPr>
          <p:cNvPr id="7" name="Picture 6"/>
          <p:cNvPicPr>
            <a:picLocks noChangeAspect="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021216" y="152400"/>
            <a:ext cx="2817984" cy="619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568468593"/>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US" dirty="0" smtClean="0"/>
              <a:t>Motivation</a:t>
            </a:r>
            <a:endParaRPr lang="en-US" dirty="0"/>
          </a:p>
        </p:txBody>
      </p:sp>
    </p:spTree>
    <p:extLst>
      <p:ext uri="{BB962C8B-B14F-4D97-AF65-F5344CB8AC3E}">
        <p14:creationId xmlns:p14="http://schemas.microsoft.com/office/powerpoint/2010/main" xmlns="" val="1724283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67072"/>
          </a:xfrm>
        </p:spPr>
        <p:txBody>
          <a:bodyPr>
            <a:normAutofit fontScale="92500" lnSpcReduction="10000"/>
          </a:bodyPr>
          <a:lstStyle/>
          <a:p>
            <a:r>
              <a:rPr lang="en-US" dirty="0" smtClean="0"/>
              <a:t>Goal: Prioritize QM based on likelihood of error occurrence and severity of clinical impact</a:t>
            </a:r>
          </a:p>
          <a:p>
            <a:r>
              <a:rPr lang="en-US" b="1" dirty="0" smtClean="0"/>
              <a:t>F</a:t>
            </a:r>
            <a:r>
              <a:rPr lang="en-US" dirty="0" smtClean="0"/>
              <a:t>ailure </a:t>
            </a:r>
            <a:r>
              <a:rPr lang="en-US" b="1" dirty="0" smtClean="0"/>
              <a:t>M</a:t>
            </a:r>
            <a:r>
              <a:rPr lang="en-US" dirty="0" smtClean="0"/>
              <a:t>odes and </a:t>
            </a:r>
            <a:r>
              <a:rPr lang="en-US" b="1" dirty="0" smtClean="0"/>
              <a:t>E</a:t>
            </a:r>
            <a:r>
              <a:rPr lang="en-US" dirty="0" smtClean="0"/>
              <a:t>ffects </a:t>
            </a:r>
            <a:r>
              <a:rPr lang="en-US" b="1" dirty="0" smtClean="0"/>
              <a:t>A</a:t>
            </a:r>
            <a:r>
              <a:rPr lang="en-US" dirty="0" smtClean="0"/>
              <a:t>nalysis</a:t>
            </a:r>
          </a:p>
          <a:p>
            <a:pPr marL="850392" lvl="1" indent="-457200">
              <a:buFont typeface="+mj-lt"/>
              <a:buAutoNum type="arabicPeriod"/>
            </a:pPr>
            <a:r>
              <a:rPr lang="en-US" dirty="0" smtClean="0"/>
              <a:t>Outline the process</a:t>
            </a:r>
          </a:p>
          <a:p>
            <a:pPr marL="850392" lvl="1" indent="-457200">
              <a:buFont typeface="+mj-lt"/>
              <a:buAutoNum type="arabicPeriod"/>
            </a:pPr>
            <a:r>
              <a:rPr lang="en-US" dirty="0" smtClean="0"/>
              <a:t>Identify failure modes and causes</a:t>
            </a:r>
          </a:p>
          <a:p>
            <a:pPr marL="850392" lvl="1" indent="-457200">
              <a:buFont typeface="+mj-lt"/>
              <a:buAutoNum type="arabicPeriod"/>
            </a:pPr>
            <a:r>
              <a:rPr lang="en-US" dirty="0" smtClean="0"/>
              <a:t>Determine the risk associated with each FM</a:t>
            </a:r>
          </a:p>
          <a:p>
            <a:pPr lvl="1"/>
            <a:endParaRPr lang="en-US" sz="2400" dirty="0" smtClean="0"/>
          </a:p>
          <a:p>
            <a:pPr marL="630936" lvl="2" indent="0">
              <a:buNone/>
            </a:pPr>
            <a:r>
              <a:rPr lang="en-US" sz="2400" dirty="0" smtClean="0"/>
              <a:t>RPN = Risk probability number </a:t>
            </a:r>
          </a:p>
          <a:p>
            <a:pPr lvl="3">
              <a:buFont typeface="Courier New" pitchFamily="49" charset="0"/>
              <a:buChar char="o"/>
            </a:pPr>
            <a:r>
              <a:rPr lang="en-US" sz="2000" dirty="0" smtClean="0"/>
              <a:t>O = Probability of occurrence</a:t>
            </a:r>
          </a:p>
          <a:p>
            <a:pPr lvl="3">
              <a:buFont typeface="Courier New" pitchFamily="49" charset="0"/>
              <a:buChar char="o"/>
            </a:pPr>
            <a:r>
              <a:rPr lang="en-US" sz="2000" dirty="0" smtClean="0"/>
              <a:t>D = Lack of detectability</a:t>
            </a:r>
          </a:p>
          <a:p>
            <a:pPr lvl="3">
              <a:buFont typeface="Courier New" pitchFamily="49" charset="0"/>
              <a:buChar char="o"/>
            </a:pPr>
            <a:r>
              <a:rPr lang="en-US" sz="2600" b="1" dirty="0" smtClean="0">
                <a:solidFill>
                  <a:schemeClr val="accent2"/>
                </a:solidFill>
              </a:rPr>
              <a:t>S = Severity</a:t>
            </a:r>
          </a:p>
          <a:p>
            <a:pPr lvl="2"/>
            <a:endParaRPr lang="en-US" dirty="0" smtClean="0"/>
          </a:p>
          <a:p>
            <a:pPr marL="850392" lvl="1" indent="-457200">
              <a:buFont typeface="+mj-lt"/>
              <a:buAutoNum type="arabicPeriod" startAt="4"/>
            </a:pPr>
            <a:r>
              <a:rPr lang="en-US" dirty="0" smtClean="0"/>
              <a:t>Improve QM</a:t>
            </a:r>
          </a:p>
        </p:txBody>
      </p:sp>
      <p:sp>
        <p:nvSpPr>
          <p:cNvPr id="2" name="Title 1"/>
          <p:cNvSpPr>
            <a:spLocks noGrp="1"/>
          </p:cNvSpPr>
          <p:nvPr>
            <p:ph type="title"/>
          </p:nvPr>
        </p:nvSpPr>
        <p:spPr/>
        <p:txBody>
          <a:bodyPr/>
          <a:lstStyle/>
          <a:p>
            <a:r>
              <a:rPr lang="en-US" dirty="0" smtClean="0"/>
              <a:t>Sensitivity Analysis</a:t>
            </a:r>
            <a:endParaRPr lang="en-US" dirty="0"/>
          </a:p>
        </p:txBody>
      </p:sp>
      <p:sp>
        <p:nvSpPr>
          <p:cNvPr id="4" name="TextBox 3"/>
          <p:cNvSpPr txBox="1"/>
          <p:nvPr/>
        </p:nvSpPr>
        <p:spPr>
          <a:xfrm>
            <a:off x="5791200" y="4114800"/>
            <a:ext cx="3048000" cy="907941"/>
          </a:xfrm>
          <a:prstGeom prst="rect">
            <a:avLst/>
          </a:prstGeom>
          <a:noFill/>
        </p:spPr>
        <p:txBody>
          <a:bodyPr wrap="square" rtlCol="0">
            <a:spAutoFit/>
          </a:bodyPr>
          <a:lstStyle/>
          <a:p>
            <a:pPr marL="0" lvl="1"/>
            <a:r>
              <a:rPr lang="en-US" sz="3500" dirty="0"/>
              <a:t>RPN=O x D x 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594845465"/>
              </p:ext>
            </p:extLst>
          </p:nvPr>
        </p:nvGraphicFramePr>
        <p:xfrm>
          <a:off x="457200" y="1470025"/>
          <a:ext cx="8229600" cy="4625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r>
              <a:rPr lang="en-US" dirty="0" smtClean="0"/>
              <a:t>IMRT Process Tree</a:t>
            </a:r>
            <a:endParaRPr lang="en-US" dirty="0"/>
          </a:p>
        </p:txBody>
      </p:sp>
      <p:grpSp>
        <p:nvGrpSpPr>
          <p:cNvPr id="3" name="Group 82"/>
          <p:cNvGrpSpPr/>
          <p:nvPr/>
        </p:nvGrpSpPr>
        <p:grpSpPr>
          <a:xfrm>
            <a:off x="76200" y="1219200"/>
            <a:ext cx="3581400" cy="1219200"/>
            <a:chOff x="76200" y="1600200"/>
            <a:chExt cx="3581400" cy="1219200"/>
          </a:xfrm>
        </p:grpSpPr>
        <p:sp>
          <p:nvSpPr>
            <p:cNvPr id="7" name="TextBox 6"/>
            <p:cNvSpPr txBox="1"/>
            <p:nvPr/>
          </p:nvSpPr>
          <p:spPr>
            <a:xfrm>
              <a:off x="1600200" y="1905000"/>
              <a:ext cx="1371600" cy="381000"/>
            </a:xfrm>
            <a:prstGeom prst="rect">
              <a:avLst/>
            </a:prstGeom>
            <a:noFill/>
          </p:spPr>
          <p:txBody>
            <a:bodyPr wrap="square" rtlCol="0">
              <a:spAutoFit/>
            </a:bodyPr>
            <a:lstStyle/>
            <a:p>
              <a:r>
                <a:rPr lang="en-US" dirty="0" smtClean="0"/>
                <a:t>Localization</a:t>
              </a:r>
              <a:endParaRPr lang="en-US" dirty="0"/>
            </a:p>
          </p:txBody>
        </p:sp>
        <p:sp>
          <p:nvSpPr>
            <p:cNvPr id="8" name="TextBox 7"/>
            <p:cNvSpPr txBox="1"/>
            <p:nvPr/>
          </p:nvSpPr>
          <p:spPr>
            <a:xfrm>
              <a:off x="76200" y="1916668"/>
              <a:ext cx="1600200" cy="369332"/>
            </a:xfrm>
            <a:prstGeom prst="rect">
              <a:avLst/>
            </a:prstGeom>
            <a:noFill/>
          </p:spPr>
          <p:txBody>
            <a:bodyPr wrap="square" rtlCol="0">
              <a:spAutoFit/>
            </a:bodyPr>
            <a:lstStyle/>
            <a:p>
              <a:r>
                <a:rPr lang="en-US" dirty="0" smtClean="0"/>
                <a:t>Immobilization</a:t>
              </a:r>
              <a:endParaRPr lang="en-US" dirty="0"/>
            </a:p>
          </p:txBody>
        </p:sp>
        <p:sp>
          <p:nvSpPr>
            <p:cNvPr id="9" name="TextBox 8"/>
            <p:cNvSpPr txBox="1"/>
            <p:nvPr/>
          </p:nvSpPr>
          <p:spPr>
            <a:xfrm>
              <a:off x="2057400" y="2221468"/>
              <a:ext cx="1600200" cy="369332"/>
            </a:xfrm>
            <a:prstGeom prst="rect">
              <a:avLst/>
            </a:prstGeom>
            <a:noFill/>
          </p:spPr>
          <p:txBody>
            <a:bodyPr wrap="square" rtlCol="0">
              <a:spAutoFit/>
            </a:bodyPr>
            <a:lstStyle/>
            <a:p>
              <a:r>
                <a:rPr lang="en-US" dirty="0" smtClean="0"/>
                <a:t>Image Transfer</a:t>
              </a:r>
              <a:endParaRPr lang="en-US" dirty="0"/>
            </a:p>
          </p:txBody>
        </p:sp>
        <p:sp>
          <p:nvSpPr>
            <p:cNvPr id="10" name="TextBox 9"/>
            <p:cNvSpPr txBox="1"/>
            <p:nvPr/>
          </p:nvSpPr>
          <p:spPr>
            <a:xfrm>
              <a:off x="914400" y="1600200"/>
              <a:ext cx="1447800" cy="369332"/>
            </a:xfrm>
            <a:prstGeom prst="rect">
              <a:avLst/>
            </a:prstGeom>
            <a:noFill/>
          </p:spPr>
          <p:txBody>
            <a:bodyPr wrap="square" rtlCol="0">
              <a:spAutoFit/>
            </a:bodyPr>
            <a:lstStyle/>
            <a:p>
              <a:r>
                <a:rPr lang="en-US" dirty="0" smtClean="0"/>
                <a:t>Positioning</a:t>
              </a:r>
              <a:endParaRPr lang="en-US" dirty="0"/>
            </a:p>
          </p:txBody>
        </p:sp>
        <p:cxnSp>
          <p:nvCxnSpPr>
            <p:cNvPr id="12" name="Straight Connector 11"/>
            <p:cNvCxnSpPr>
              <a:endCxn id="8" idx="2"/>
            </p:cNvCxnSpPr>
            <p:nvPr/>
          </p:nvCxnSpPr>
          <p:spPr>
            <a:xfrm rot="16200000" flipV="1">
              <a:off x="819150" y="2343150"/>
              <a:ext cx="533400" cy="4191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 name="Straight Connector 14"/>
            <p:cNvCxnSpPr>
              <a:endCxn id="9" idx="2"/>
            </p:cNvCxnSpPr>
            <p:nvPr/>
          </p:nvCxnSpPr>
          <p:spPr>
            <a:xfrm flipV="1">
              <a:off x="1295400" y="2590800"/>
              <a:ext cx="1562100" cy="2286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1295400" y="2286000"/>
              <a:ext cx="762000" cy="5334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4" name="Straight Connector 23"/>
            <p:cNvCxnSpPr>
              <a:endCxn id="10" idx="2"/>
            </p:cNvCxnSpPr>
            <p:nvPr/>
          </p:nvCxnSpPr>
          <p:spPr>
            <a:xfrm rot="5400000" flipH="1" flipV="1">
              <a:off x="1041916" y="2223016"/>
              <a:ext cx="849868" cy="342900"/>
            </a:xfrm>
            <a:prstGeom prst="line">
              <a:avLst/>
            </a:prstGeom>
            <a:ln w="28575"/>
          </p:spPr>
          <p:style>
            <a:lnRef idx="1">
              <a:schemeClr val="accent1"/>
            </a:lnRef>
            <a:fillRef idx="0">
              <a:schemeClr val="accent1"/>
            </a:fillRef>
            <a:effectRef idx="0">
              <a:schemeClr val="accent1"/>
            </a:effectRef>
            <a:fontRef idx="minor">
              <a:schemeClr val="tx1"/>
            </a:fontRef>
          </p:style>
        </p:cxnSp>
      </p:grpSp>
      <p:sp>
        <p:nvSpPr>
          <p:cNvPr id="27" name="TextBox 26"/>
          <p:cNvSpPr txBox="1"/>
          <p:nvPr/>
        </p:nvSpPr>
        <p:spPr>
          <a:xfrm>
            <a:off x="2133600" y="5715000"/>
            <a:ext cx="1752600" cy="369332"/>
          </a:xfrm>
          <a:prstGeom prst="rect">
            <a:avLst/>
          </a:prstGeom>
          <a:noFill/>
        </p:spPr>
        <p:txBody>
          <a:bodyPr wrap="square" rtlCol="0">
            <a:spAutoFit/>
          </a:bodyPr>
          <a:lstStyle/>
          <a:p>
            <a:r>
              <a:rPr lang="en-US" dirty="0" smtClean="0"/>
              <a:t>Dose Calculation</a:t>
            </a:r>
            <a:endParaRPr lang="en-US" dirty="0"/>
          </a:p>
        </p:txBody>
      </p:sp>
      <p:grpSp>
        <p:nvGrpSpPr>
          <p:cNvPr id="13" name="Group 12"/>
          <p:cNvGrpSpPr/>
          <p:nvPr/>
        </p:nvGrpSpPr>
        <p:grpSpPr>
          <a:xfrm>
            <a:off x="228600" y="4953000"/>
            <a:ext cx="4648200" cy="826532"/>
            <a:chOff x="228600" y="5410200"/>
            <a:chExt cx="4648200" cy="826532"/>
          </a:xfrm>
        </p:grpSpPr>
        <p:sp>
          <p:nvSpPr>
            <p:cNvPr id="26" name="TextBox 25"/>
            <p:cNvSpPr txBox="1"/>
            <p:nvPr/>
          </p:nvSpPr>
          <p:spPr>
            <a:xfrm>
              <a:off x="3581400" y="5486400"/>
              <a:ext cx="1295400" cy="369332"/>
            </a:xfrm>
            <a:prstGeom prst="rect">
              <a:avLst/>
            </a:prstGeom>
            <a:noFill/>
          </p:spPr>
          <p:txBody>
            <a:bodyPr wrap="square" rtlCol="0">
              <a:spAutoFit/>
            </a:bodyPr>
            <a:lstStyle/>
            <a:p>
              <a:r>
                <a:rPr lang="en-US" dirty="0" smtClean="0"/>
                <a:t>Contouring</a:t>
              </a:r>
              <a:endParaRPr lang="en-US" dirty="0"/>
            </a:p>
          </p:txBody>
        </p:sp>
        <p:sp>
          <p:nvSpPr>
            <p:cNvPr id="28" name="TextBox 27"/>
            <p:cNvSpPr txBox="1"/>
            <p:nvPr/>
          </p:nvSpPr>
          <p:spPr>
            <a:xfrm>
              <a:off x="1447800" y="5867400"/>
              <a:ext cx="1371600" cy="369332"/>
            </a:xfrm>
            <a:prstGeom prst="rect">
              <a:avLst/>
            </a:prstGeom>
            <a:noFill/>
          </p:spPr>
          <p:txBody>
            <a:bodyPr wrap="square" rtlCol="0">
              <a:spAutoFit/>
            </a:bodyPr>
            <a:lstStyle/>
            <a:p>
              <a:r>
                <a:rPr lang="en-US" dirty="0" smtClean="0"/>
                <a:t>Prescription</a:t>
              </a:r>
              <a:endParaRPr lang="en-US" dirty="0"/>
            </a:p>
          </p:txBody>
        </p:sp>
        <p:sp>
          <p:nvSpPr>
            <p:cNvPr id="29" name="TextBox 28"/>
            <p:cNvSpPr txBox="1"/>
            <p:nvPr/>
          </p:nvSpPr>
          <p:spPr>
            <a:xfrm>
              <a:off x="3276600" y="5867400"/>
              <a:ext cx="1524000" cy="369332"/>
            </a:xfrm>
            <a:prstGeom prst="rect">
              <a:avLst/>
            </a:prstGeom>
            <a:noFill/>
          </p:spPr>
          <p:txBody>
            <a:bodyPr wrap="square" rtlCol="0">
              <a:spAutoFit/>
            </a:bodyPr>
            <a:lstStyle/>
            <a:p>
              <a:r>
                <a:rPr lang="en-US" dirty="0" smtClean="0"/>
                <a:t>Plan Approval</a:t>
              </a:r>
              <a:endParaRPr lang="en-US" dirty="0"/>
            </a:p>
          </p:txBody>
        </p:sp>
        <p:sp>
          <p:nvSpPr>
            <p:cNvPr id="30" name="TextBox 29"/>
            <p:cNvSpPr txBox="1"/>
            <p:nvPr/>
          </p:nvSpPr>
          <p:spPr>
            <a:xfrm>
              <a:off x="228600" y="5410200"/>
              <a:ext cx="2209800" cy="369332"/>
            </a:xfrm>
            <a:prstGeom prst="rect">
              <a:avLst/>
            </a:prstGeom>
            <a:noFill/>
          </p:spPr>
          <p:txBody>
            <a:bodyPr wrap="square" rtlCol="0">
              <a:spAutoFit/>
            </a:bodyPr>
            <a:lstStyle/>
            <a:p>
              <a:r>
                <a:rPr lang="en-US" dirty="0" smtClean="0"/>
                <a:t>Plan Save &amp; Transfer</a:t>
              </a:r>
              <a:endParaRPr lang="en-US" dirty="0"/>
            </a:p>
          </p:txBody>
        </p:sp>
        <p:cxnSp>
          <p:nvCxnSpPr>
            <p:cNvPr id="31" name="Straight Connector 30"/>
            <p:cNvCxnSpPr/>
            <p:nvPr/>
          </p:nvCxnSpPr>
          <p:spPr>
            <a:xfrm flipV="1">
              <a:off x="3009900" y="5448300"/>
              <a:ext cx="152400" cy="7239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V="1">
              <a:off x="3086100" y="5524500"/>
              <a:ext cx="457200" cy="2286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2286000" y="5410200"/>
              <a:ext cx="914400" cy="18466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flipH="1" flipV="1">
              <a:off x="2667000" y="5410200"/>
              <a:ext cx="533400" cy="5334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5" name="Straight Connector 44"/>
            <p:cNvCxnSpPr>
              <a:endCxn id="26" idx="1"/>
            </p:cNvCxnSpPr>
            <p:nvPr/>
          </p:nvCxnSpPr>
          <p:spPr>
            <a:xfrm>
              <a:off x="3200400" y="5442466"/>
              <a:ext cx="381000" cy="228600"/>
            </a:xfrm>
            <a:prstGeom prst="line">
              <a:avLst/>
            </a:prstGeom>
            <a:ln w="28575"/>
          </p:spPr>
          <p:style>
            <a:lnRef idx="1">
              <a:schemeClr val="accent1"/>
            </a:lnRef>
            <a:fillRef idx="0">
              <a:schemeClr val="accent1"/>
            </a:fillRef>
            <a:effectRef idx="0">
              <a:schemeClr val="accent1"/>
            </a:effectRef>
            <a:fontRef idx="minor">
              <a:schemeClr val="tx1"/>
            </a:fontRef>
          </p:style>
        </p:cxnSp>
      </p:grpSp>
      <p:grpSp>
        <p:nvGrpSpPr>
          <p:cNvPr id="6" name="Group 89"/>
          <p:cNvGrpSpPr/>
          <p:nvPr/>
        </p:nvGrpSpPr>
        <p:grpSpPr>
          <a:xfrm>
            <a:off x="5029200" y="5068669"/>
            <a:ext cx="3962400" cy="1332131"/>
            <a:chOff x="5029200" y="5029200"/>
            <a:chExt cx="3962400" cy="1332131"/>
          </a:xfrm>
        </p:grpSpPr>
        <p:sp>
          <p:nvSpPr>
            <p:cNvPr id="49" name="TextBox 48"/>
            <p:cNvSpPr txBox="1"/>
            <p:nvPr/>
          </p:nvSpPr>
          <p:spPr>
            <a:xfrm>
              <a:off x="5029200" y="5486400"/>
              <a:ext cx="1981200" cy="369332"/>
            </a:xfrm>
            <a:prstGeom prst="rect">
              <a:avLst/>
            </a:prstGeom>
            <a:noFill/>
          </p:spPr>
          <p:txBody>
            <a:bodyPr wrap="square" rtlCol="0">
              <a:spAutoFit/>
            </a:bodyPr>
            <a:lstStyle/>
            <a:p>
              <a:r>
                <a:rPr lang="en-US" dirty="0" smtClean="0"/>
                <a:t>MLC Delivery</a:t>
              </a:r>
              <a:endParaRPr lang="en-US" dirty="0"/>
            </a:p>
          </p:txBody>
        </p:sp>
        <p:sp>
          <p:nvSpPr>
            <p:cNvPr id="51" name="TextBox 50"/>
            <p:cNvSpPr txBox="1"/>
            <p:nvPr/>
          </p:nvSpPr>
          <p:spPr>
            <a:xfrm>
              <a:off x="6934200" y="5715000"/>
              <a:ext cx="1447800" cy="646331"/>
            </a:xfrm>
            <a:prstGeom prst="rect">
              <a:avLst/>
            </a:prstGeom>
            <a:noFill/>
          </p:spPr>
          <p:txBody>
            <a:bodyPr wrap="square" rtlCol="0">
              <a:spAutoFit/>
            </a:bodyPr>
            <a:lstStyle/>
            <a:p>
              <a:r>
                <a:rPr lang="en-US" dirty="0" smtClean="0"/>
                <a:t>Mechanical Delivery</a:t>
              </a:r>
              <a:endParaRPr lang="en-US" dirty="0"/>
            </a:p>
          </p:txBody>
        </p:sp>
        <p:sp>
          <p:nvSpPr>
            <p:cNvPr id="67" name="TextBox 66"/>
            <p:cNvSpPr txBox="1"/>
            <p:nvPr/>
          </p:nvSpPr>
          <p:spPr>
            <a:xfrm>
              <a:off x="5105400" y="5105400"/>
              <a:ext cx="1295400" cy="381000"/>
            </a:xfrm>
            <a:prstGeom prst="rect">
              <a:avLst/>
            </a:prstGeom>
            <a:noFill/>
          </p:spPr>
          <p:txBody>
            <a:bodyPr wrap="square" rtlCol="0">
              <a:spAutoFit/>
            </a:bodyPr>
            <a:lstStyle/>
            <a:p>
              <a:r>
                <a:rPr lang="en-US" dirty="0" smtClean="0"/>
                <a:t>Localization</a:t>
              </a:r>
              <a:endParaRPr lang="en-US" dirty="0"/>
            </a:p>
          </p:txBody>
        </p:sp>
        <p:sp>
          <p:nvSpPr>
            <p:cNvPr id="68" name="TextBox 67"/>
            <p:cNvSpPr txBox="1"/>
            <p:nvPr/>
          </p:nvSpPr>
          <p:spPr>
            <a:xfrm>
              <a:off x="7620000" y="5029200"/>
              <a:ext cx="1371600" cy="646331"/>
            </a:xfrm>
            <a:prstGeom prst="rect">
              <a:avLst/>
            </a:prstGeom>
            <a:noFill/>
          </p:spPr>
          <p:txBody>
            <a:bodyPr wrap="square" rtlCol="0">
              <a:spAutoFit/>
            </a:bodyPr>
            <a:lstStyle/>
            <a:p>
              <a:r>
                <a:rPr lang="en-US" dirty="0" smtClean="0"/>
                <a:t>Motion Monitoring</a:t>
              </a:r>
              <a:endParaRPr lang="en-US" dirty="0"/>
            </a:p>
          </p:txBody>
        </p:sp>
        <p:sp>
          <p:nvSpPr>
            <p:cNvPr id="71" name="TextBox 70"/>
            <p:cNvSpPr txBox="1"/>
            <p:nvPr/>
          </p:nvSpPr>
          <p:spPr>
            <a:xfrm>
              <a:off x="5638800" y="5943600"/>
              <a:ext cx="1371600" cy="369332"/>
            </a:xfrm>
            <a:prstGeom prst="rect">
              <a:avLst/>
            </a:prstGeom>
            <a:noFill/>
          </p:spPr>
          <p:txBody>
            <a:bodyPr wrap="square" rtlCol="0">
              <a:spAutoFit/>
            </a:bodyPr>
            <a:lstStyle/>
            <a:p>
              <a:r>
                <a:rPr lang="en-US" dirty="0" smtClean="0"/>
                <a:t>Accessories</a:t>
              </a:r>
              <a:endParaRPr lang="en-US" dirty="0"/>
            </a:p>
          </p:txBody>
        </p:sp>
        <p:cxnSp>
          <p:nvCxnSpPr>
            <p:cNvPr id="72" name="Straight Connector 71"/>
            <p:cNvCxnSpPr/>
            <p:nvPr/>
          </p:nvCxnSpPr>
          <p:spPr>
            <a:xfrm rot="5400000" flipH="1" flipV="1">
              <a:off x="6362700" y="5372100"/>
              <a:ext cx="838200" cy="3048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V="1">
              <a:off x="6781800" y="5257800"/>
              <a:ext cx="609600" cy="3048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flipH="1" flipV="1">
              <a:off x="6438900" y="5143500"/>
              <a:ext cx="533400" cy="4572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9" name="Straight Connector 78"/>
            <p:cNvCxnSpPr>
              <a:stCxn id="67" idx="3"/>
            </p:cNvCxnSpPr>
            <p:nvPr/>
          </p:nvCxnSpPr>
          <p:spPr>
            <a:xfrm flipV="1">
              <a:off x="6400800" y="5105400"/>
              <a:ext cx="533400" cy="1905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1" name="Straight Connector 80"/>
            <p:cNvCxnSpPr>
              <a:stCxn id="68" idx="1"/>
            </p:cNvCxnSpPr>
            <p:nvPr/>
          </p:nvCxnSpPr>
          <p:spPr>
            <a:xfrm rot="10800000">
              <a:off x="6934200" y="5105400"/>
              <a:ext cx="685800" cy="246966"/>
            </a:xfrm>
            <a:prstGeom prst="line">
              <a:avLst/>
            </a:prstGeom>
            <a:ln w="28575"/>
          </p:spPr>
          <p:style>
            <a:lnRef idx="1">
              <a:schemeClr val="accent1"/>
            </a:lnRef>
            <a:fillRef idx="0">
              <a:schemeClr val="accent1"/>
            </a:fillRef>
            <a:effectRef idx="0">
              <a:schemeClr val="accent1"/>
            </a:effectRef>
            <a:fontRef idx="minor">
              <a:schemeClr val="tx1"/>
            </a:fontRef>
          </p:style>
        </p:cxnSp>
      </p:grpSp>
      <p:grpSp>
        <p:nvGrpSpPr>
          <p:cNvPr id="11" name="Group 88"/>
          <p:cNvGrpSpPr/>
          <p:nvPr/>
        </p:nvGrpSpPr>
        <p:grpSpPr>
          <a:xfrm>
            <a:off x="3200400" y="1752600"/>
            <a:ext cx="4038600" cy="990600"/>
            <a:chOff x="3200400" y="2057400"/>
            <a:chExt cx="4038600" cy="990600"/>
          </a:xfrm>
        </p:grpSpPr>
        <p:sp>
          <p:nvSpPr>
            <p:cNvPr id="52" name="TextBox 51"/>
            <p:cNvSpPr txBox="1"/>
            <p:nvPr/>
          </p:nvSpPr>
          <p:spPr>
            <a:xfrm>
              <a:off x="5029200" y="2057400"/>
              <a:ext cx="1676400" cy="369332"/>
            </a:xfrm>
            <a:prstGeom prst="rect">
              <a:avLst/>
            </a:prstGeom>
            <a:noFill/>
          </p:spPr>
          <p:txBody>
            <a:bodyPr wrap="square" rtlCol="0">
              <a:spAutoFit/>
            </a:bodyPr>
            <a:lstStyle/>
            <a:p>
              <a:r>
                <a:rPr lang="en-US" dirty="0" smtClean="0"/>
                <a:t>Measurements</a:t>
              </a:r>
              <a:endParaRPr lang="en-US" dirty="0"/>
            </a:p>
          </p:txBody>
        </p:sp>
        <p:sp>
          <p:nvSpPr>
            <p:cNvPr id="53" name="TextBox 52"/>
            <p:cNvSpPr txBox="1"/>
            <p:nvPr/>
          </p:nvSpPr>
          <p:spPr>
            <a:xfrm>
              <a:off x="5334000" y="2590800"/>
              <a:ext cx="1905000" cy="369332"/>
            </a:xfrm>
            <a:prstGeom prst="rect">
              <a:avLst/>
            </a:prstGeom>
            <a:noFill/>
          </p:spPr>
          <p:txBody>
            <a:bodyPr wrap="square" rtlCol="0">
              <a:spAutoFit/>
            </a:bodyPr>
            <a:lstStyle/>
            <a:p>
              <a:r>
                <a:rPr lang="en-US" dirty="0" smtClean="0"/>
                <a:t>Interpret Results</a:t>
              </a:r>
              <a:endParaRPr lang="en-US" dirty="0"/>
            </a:p>
          </p:txBody>
        </p:sp>
        <p:sp>
          <p:nvSpPr>
            <p:cNvPr id="54" name="TextBox 53"/>
            <p:cNvSpPr txBox="1"/>
            <p:nvPr/>
          </p:nvSpPr>
          <p:spPr>
            <a:xfrm>
              <a:off x="3200400" y="2590800"/>
              <a:ext cx="1752600" cy="369332"/>
            </a:xfrm>
            <a:prstGeom prst="rect">
              <a:avLst/>
            </a:prstGeom>
            <a:noFill/>
          </p:spPr>
          <p:txBody>
            <a:bodyPr wrap="square" rtlCol="0">
              <a:spAutoFit/>
            </a:bodyPr>
            <a:lstStyle/>
            <a:p>
              <a:r>
                <a:rPr lang="en-US" dirty="0" smtClean="0"/>
                <a:t>Dose Calculation</a:t>
              </a:r>
              <a:endParaRPr lang="en-US" dirty="0"/>
            </a:p>
          </p:txBody>
        </p:sp>
        <p:cxnSp>
          <p:nvCxnSpPr>
            <p:cNvPr id="55" name="Straight Connector 54"/>
            <p:cNvCxnSpPr/>
            <p:nvPr/>
          </p:nvCxnSpPr>
          <p:spPr>
            <a:xfrm rot="5400000" flipH="1" flipV="1">
              <a:off x="4953000" y="2590800"/>
              <a:ext cx="609600" cy="3048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V="1">
              <a:off x="5105400" y="2895600"/>
              <a:ext cx="457200" cy="1524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724400" y="2971800"/>
              <a:ext cx="381000" cy="762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3733800" y="2209800"/>
              <a:ext cx="1295400" cy="369332"/>
            </a:xfrm>
            <a:prstGeom prst="rect">
              <a:avLst/>
            </a:prstGeom>
            <a:noFill/>
          </p:spPr>
          <p:txBody>
            <a:bodyPr wrap="square" rtlCol="0">
              <a:spAutoFit/>
            </a:bodyPr>
            <a:lstStyle/>
            <a:p>
              <a:r>
                <a:rPr lang="en-US" dirty="0" smtClean="0"/>
                <a:t>Equipment</a:t>
              </a:r>
              <a:endParaRPr lang="en-US" dirty="0"/>
            </a:p>
          </p:txBody>
        </p:sp>
        <p:cxnSp>
          <p:nvCxnSpPr>
            <p:cNvPr id="87" name="Straight Connector 86"/>
            <p:cNvCxnSpPr/>
            <p:nvPr/>
          </p:nvCxnSpPr>
          <p:spPr>
            <a:xfrm rot="16200000" flipV="1">
              <a:off x="4686300" y="2628900"/>
              <a:ext cx="609600" cy="228600"/>
            </a:xfrm>
            <a:prstGeom prst="line">
              <a:avLst/>
            </a:prstGeom>
            <a:ln w="28575"/>
          </p:spPr>
          <p:style>
            <a:lnRef idx="1">
              <a:schemeClr val="accent1"/>
            </a:lnRef>
            <a:fillRef idx="0">
              <a:schemeClr val="accent1"/>
            </a:fillRef>
            <a:effectRef idx="0">
              <a:schemeClr val="accent1"/>
            </a:effectRef>
            <a:fontRef idx="minor">
              <a:schemeClr val="tx1"/>
            </a:fontRef>
          </p:style>
        </p:cxnSp>
      </p:grpSp>
      <p:sp>
        <p:nvSpPr>
          <p:cNvPr id="14" name="TextBox 13"/>
          <p:cNvSpPr txBox="1"/>
          <p:nvPr/>
        </p:nvSpPr>
        <p:spPr>
          <a:xfrm>
            <a:off x="2667000" y="2433935"/>
            <a:ext cx="3124200" cy="461665"/>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n-US" sz="2400" b="1" dirty="0" smtClean="0"/>
              <a:t>MLC Positioning</a:t>
            </a:r>
            <a:endParaRPr lang="en-US" sz="2400" b="1" dirty="0"/>
          </a:p>
        </p:txBody>
      </p:sp>
      <p:sp>
        <p:nvSpPr>
          <p:cNvPr id="50" name="TextBox 49"/>
          <p:cNvSpPr txBox="1"/>
          <p:nvPr/>
        </p:nvSpPr>
        <p:spPr>
          <a:xfrm>
            <a:off x="2667000" y="3043535"/>
            <a:ext cx="3124200" cy="461665"/>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n-US" sz="2400" b="1" dirty="0" smtClean="0"/>
              <a:t>Beam Quality</a:t>
            </a:r>
            <a:endParaRPr lang="en-US" sz="2400" b="1" dirty="0"/>
          </a:p>
        </p:txBody>
      </p:sp>
      <p:sp>
        <p:nvSpPr>
          <p:cNvPr id="56" name="TextBox 55"/>
          <p:cNvSpPr txBox="1"/>
          <p:nvPr/>
        </p:nvSpPr>
        <p:spPr>
          <a:xfrm>
            <a:off x="2667000" y="3657600"/>
            <a:ext cx="3124200" cy="461665"/>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n-US" sz="2400" b="1" dirty="0" smtClean="0"/>
              <a:t>Symmetry</a:t>
            </a:r>
            <a:endParaRPr lang="en-US" sz="2400" b="1" dirty="0"/>
          </a:p>
        </p:txBody>
      </p:sp>
      <p:sp>
        <p:nvSpPr>
          <p:cNvPr id="62" name="TextBox 61"/>
          <p:cNvSpPr txBox="1"/>
          <p:nvPr/>
        </p:nvSpPr>
        <p:spPr>
          <a:xfrm>
            <a:off x="2667000" y="1858833"/>
            <a:ext cx="3124200" cy="461665"/>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n-US" sz="2400" b="1" dirty="0" smtClean="0"/>
              <a:t>MLC Penumbra Effects</a:t>
            </a:r>
            <a:endParaRPr lang="en-US" sz="2400" b="1" dirty="0"/>
          </a:p>
        </p:txBody>
      </p:sp>
      <p:sp>
        <p:nvSpPr>
          <p:cNvPr id="63" name="TextBox 62"/>
          <p:cNvSpPr txBox="1"/>
          <p:nvPr/>
        </p:nvSpPr>
        <p:spPr>
          <a:xfrm>
            <a:off x="2667000" y="1214735"/>
            <a:ext cx="3124200" cy="461665"/>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n-US" sz="2400" b="1" dirty="0" smtClean="0"/>
              <a:t>CT Lookup Table</a:t>
            </a:r>
            <a:endParaRPr lang="en-US" sz="2400" b="1" dirty="0"/>
          </a:p>
        </p:txBody>
      </p:sp>
      <p:sp>
        <p:nvSpPr>
          <p:cNvPr id="64" name="TextBox 63"/>
          <p:cNvSpPr txBox="1"/>
          <p:nvPr/>
        </p:nvSpPr>
        <p:spPr>
          <a:xfrm>
            <a:off x="2667000" y="609600"/>
            <a:ext cx="3124200" cy="461665"/>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n-US" sz="2400" b="1" dirty="0" smtClean="0"/>
              <a:t>MU Linearity</a:t>
            </a:r>
            <a:endParaRPr lang="en-US" sz="2400" b="1" dirty="0"/>
          </a:p>
        </p:txBody>
      </p:sp>
      <p:sp>
        <p:nvSpPr>
          <p:cNvPr id="66" name="TextBox 65"/>
          <p:cNvSpPr txBox="1"/>
          <p:nvPr/>
        </p:nvSpPr>
        <p:spPr>
          <a:xfrm>
            <a:off x="2667000" y="4267200"/>
            <a:ext cx="3124200" cy="461665"/>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n-US" sz="2400" b="1" dirty="0" smtClean="0"/>
              <a:t>Gantry Angle</a:t>
            </a:r>
            <a:endParaRPr lang="en-US" sz="2400" b="1" dirty="0"/>
          </a:p>
        </p:txBody>
      </p:sp>
      <p:sp>
        <p:nvSpPr>
          <p:cNvPr id="69" name="TextBox 68"/>
          <p:cNvSpPr txBox="1"/>
          <p:nvPr/>
        </p:nvSpPr>
        <p:spPr>
          <a:xfrm>
            <a:off x="2667000" y="4872335"/>
            <a:ext cx="3124200" cy="461665"/>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n-US" sz="2400" b="1" dirty="0" smtClean="0"/>
              <a:t>Collimator Angle</a:t>
            </a:r>
            <a:endParaRPr lang="en-US" sz="2400" b="1" dirty="0"/>
          </a:p>
        </p:txBody>
      </p:sp>
      <p:sp>
        <p:nvSpPr>
          <p:cNvPr id="70" name="TextBox 69"/>
          <p:cNvSpPr txBox="1"/>
          <p:nvPr/>
        </p:nvSpPr>
        <p:spPr>
          <a:xfrm>
            <a:off x="2667000" y="5481935"/>
            <a:ext cx="3124200" cy="830997"/>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n-US" sz="2400" b="1" dirty="0" smtClean="0"/>
              <a:t>Couch Angle &amp; Displacement</a:t>
            </a:r>
            <a:endParaRPr lang="en-US" sz="2400" b="1" dirty="0"/>
          </a:p>
        </p:txBody>
      </p:sp>
      <p:sp>
        <p:nvSpPr>
          <p:cNvPr id="38" name="TextBox 37"/>
          <p:cNvSpPr txBox="1"/>
          <p:nvPr/>
        </p:nvSpPr>
        <p:spPr>
          <a:xfrm>
            <a:off x="6019800" y="4267200"/>
            <a:ext cx="1828800" cy="954107"/>
          </a:xfrm>
          <a:prstGeom prst="rect">
            <a:avLst/>
          </a:prstGeom>
          <a:solidFill>
            <a:schemeClr val="bg1"/>
          </a:solidFill>
        </p:spPr>
        <p:txBody>
          <a:bodyPr wrap="square" rtlCol="0">
            <a:spAutoFit/>
          </a:bodyPr>
          <a:lstStyle/>
          <a:p>
            <a:pPr algn="ctr"/>
            <a:r>
              <a:rPr lang="en-US" sz="2800" b="1" dirty="0" smtClean="0"/>
              <a:t>Treatment </a:t>
            </a:r>
            <a:br>
              <a:rPr lang="en-US" sz="2800" b="1" dirty="0" smtClean="0"/>
            </a:br>
            <a:r>
              <a:rPr lang="en-US" sz="2800" b="1" dirty="0" smtClean="0"/>
              <a:t>Delivery</a:t>
            </a:r>
            <a:endParaRPr lang="en-US" sz="2800" b="1" dirty="0"/>
          </a:p>
        </p:txBody>
      </p:sp>
      <p:sp>
        <p:nvSpPr>
          <p:cNvPr id="39" name="Left Arrow 38"/>
          <p:cNvSpPr/>
          <p:nvPr/>
        </p:nvSpPr>
        <p:spPr>
          <a:xfrm rot="1778395">
            <a:off x="6047980" y="3943107"/>
            <a:ext cx="900841" cy="352315"/>
          </a:xfrm>
          <a:prstGeom prst="lef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890512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1000"/>
                                        <p:tgtEl>
                                          <p:spTgt spid="11"/>
                                        </p:tgtEl>
                                      </p:cBhvr>
                                    </p:animEffect>
                                  </p:childTnLst>
                                </p:cTn>
                              </p:par>
                              <p:par>
                                <p:cTn id="11" presetID="10"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childTnLst>
                                </p:cTn>
                              </p:par>
                              <p:par>
                                <p:cTn id="14" presetID="10" presetClass="entr" presetSubtype="0"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1000"/>
                                        <p:tgtEl>
                                          <p:spTgt spid="1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10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nodeType="clickEffect">
                                  <p:stCondLst>
                                    <p:cond delay="0"/>
                                  </p:stCondLst>
                                  <p:childTnLst>
                                    <p:animEffect transition="out" filter="fade">
                                      <p:cBhvr>
                                        <p:cTn id="23" dur="1000"/>
                                        <p:tgtEl>
                                          <p:spTgt spid="3"/>
                                        </p:tgtEl>
                                      </p:cBhvr>
                                    </p:animEffect>
                                    <p:set>
                                      <p:cBhvr>
                                        <p:cTn id="24" dur="1" fill="hold">
                                          <p:stCondLst>
                                            <p:cond delay="999"/>
                                          </p:stCondLst>
                                        </p:cTn>
                                        <p:tgtEl>
                                          <p:spTgt spid="3"/>
                                        </p:tgtEl>
                                        <p:attrNameLst>
                                          <p:attrName>style.visibility</p:attrName>
                                        </p:attrNameLst>
                                      </p:cBhvr>
                                      <p:to>
                                        <p:strVal val="hidden"/>
                                      </p:to>
                                    </p:set>
                                  </p:childTnLst>
                                </p:cTn>
                              </p:par>
                              <p:par>
                                <p:cTn id="25" presetID="10" presetClass="exit" presetSubtype="0" fill="hold" nodeType="withEffect">
                                  <p:stCondLst>
                                    <p:cond delay="0"/>
                                  </p:stCondLst>
                                  <p:childTnLst>
                                    <p:animEffect transition="out" filter="fade">
                                      <p:cBhvr>
                                        <p:cTn id="26" dur="1000"/>
                                        <p:tgtEl>
                                          <p:spTgt spid="11"/>
                                        </p:tgtEl>
                                      </p:cBhvr>
                                    </p:animEffect>
                                    <p:set>
                                      <p:cBhvr>
                                        <p:cTn id="27" dur="1" fill="hold">
                                          <p:stCondLst>
                                            <p:cond delay="999"/>
                                          </p:stCondLst>
                                        </p:cTn>
                                        <p:tgtEl>
                                          <p:spTgt spid="11"/>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1000"/>
                                        <p:tgtEl>
                                          <p:spTgt spid="6"/>
                                        </p:tgtEl>
                                      </p:cBhvr>
                                    </p:animEffect>
                                    <p:set>
                                      <p:cBhvr>
                                        <p:cTn id="30" dur="1" fill="hold">
                                          <p:stCondLst>
                                            <p:cond delay="999"/>
                                          </p:stCondLst>
                                        </p:cTn>
                                        <p:tgtEl>
                                          <p:spTgt spid="6"/>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1000"/>
                                        <p:tgtEl>
                                          <p:spTgt spid="13"/>
                                        </p:tgtEl>
                                      </p:cBhvr>
                                    </p:animEffect>
                                    <p:set>
                                      <p:cBhvr>
                                        <p:cTn id="33" dur="1" fill="hold">
                                          <p:stCondLst>
                                            <p:cond delay="999"/>
                                          </p:stCondLst>
                                        </p:cTn>
                                        <p:tgtEl>
                                          <p:spTgt spid="13"/>
                                        </p:tgtEl>
                                        <p:attrNameLst>
                                          <p:attrName>style.visibility</p:attrName>
                                        </p:attrNameLst>
                                      </p:cBhvr>
                                      <p:to>
                                        <p:strVal val="hidden"/>
                                      </p:to>
                                    </p:set>
                                  </p:childTnLst>
                                </p:cTn>
                              </p:par>
                              <p:par>
                                <p:cTn id="34" presetID="10" presetClass="exit" presetSubtype="0" fill="hold" grpId="1" nodeType="withEffect">
                                  <p:stCondLst>
                                    <p:cond delay="0"/>
                                  </p:stCondLst>
                                  <p:childTnLst>
                                    <p:animEffect transition="out" filter="fade">
                                      <p:cBhvr>
                                        <p:cTn id="35" dur="1000"/>
                                        <p:tgtEl>
                                          <p:spTgt spid="27"/>
                                        </p:tgtEl>
                                      </p:cBhvr>
                                    </p:animEffect>
                                    <p:set>
                                      <p:cBhvr>
                                        <p:cTn id="36" dur="1" fill="hold">
                                          <p:stCondLst>
                                            <p:cond delay="999"/>
                                          </p:stCondLst>
                                        </p:cTn>
                                        <p:tgtEl>
                                          <p:spTgt spid="27"/>
                                        </p:tgtEl>
                                        <p:attrNameLst>
                                          <p:attrName>style.visibility</p:attrName>
                                        </p:attrNameLst>
                                      </p:cBhvr>
                                      <p:to>
                                        <p:strVal val="hidden"/>
                                      </p:to>
                                    </p:set>
                                  </p:childTnLst>
                                </p:cTn>
                              </p:par>
                              <p:par>
                                <p:cTn id="37" presetID="9" presetClass="emph" presetSubtype="0" grpId="0" nodeType="withEffect">
                                  <p:stCondLst>
                                    <p:cond delay="0"/>
                                  </p:stCondLst>
                                  <p:childTnLst>
                                    <p:set>
                                      <p:cBhvr rctx="PPT">
                                        <p:cTn id="38" dur="indefinite"/>
                                        <p:tgtEl>
                                          <p:spTgt spid="2"/>
                                        </p:tgtEl>
                                        <p:attrNameLst>
                                          <p:attrName>style.opacity</p:attrName>
                                        </p:attrNameLst>
                                      </p:cBhvr>
                                      <p:to>
                                        <p:strVal val="0.25"/>
                                      </p:to>
                                    </p:set>
                                    <p:animEffect filter="image" prLst="opacity: 0.25">
                                      <p:cBhvr rctx="IE">
                                        <p:cTn id="39" dur="indefinite"/>
                                        <p:tgtEl>
                                          <p:spTgt spid="2"/>
                                        </p:tgtEl>
                                      </p:cBhvr>
                                    </p:animEffect>
                                  </p:childTnLst>
                                </p:cTn>
                              </p:par>
                              <p:par>
                                <p:cTn id="40" presetID="9" presetClass="emph" presetSubtype="0" grpId="0" nodeType="withEffect">
                                  <p:stCondLst>
                                    <p:cond delay="0"/>
                                  </p:stCondLst>
                                  <p:childTnLst>
                                    <p:set>
                                      <p:cBhvr rctx="PPT">
                                        <p:cTn id="41" dur="indefinite"/>
                                        <p:tgtEl>
                                          <p:spTgt spid="4"/>
                                        </p:tgtEl>
                                        <p:attrNameLst>
                                          <p:attrName>style.opacity</p:attrName>
                                        </p:attrNameLst>
                                      </p:cBhvr>
                                      <p:to>
                                        <p:strVal val="0.25"/>
                                      </p:to>
                                    </p:set>
                                    <p:animEffect filter="image" prLst="opacity: 0.25">
                                      <p:cBhvr rctx="IE">
                                        <p:cTn id="42" dur="indefinite"/>
                                        <p:tgtEl>
                                          <p:spTgt spid="4"/>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8"/>
                                        </p:tgtEl>
                                        <p:attrNameLst>
                                          <p:attrName>style.visibility</p:attrName>
                                        </p:attrNameLst>
                                      </p:cBhvr>
                                      <p:to>
                                        <p:strVal val="visible"/>
                                      </p:to>
                                    </p:set>
                                    <p:animEffect transition="in" filter="fade">
                                      <p:cBhvr>
                                        <p:cTn id="45" dur="500"/>
                                        <p:tgtEl>
                                          <p:spTgt spid="38"/>
                                        </p:tgtEl>
                                      </p:cBhvr>
                                    </p:animEffect>
                                  </p:childTnLst>
                                </p:cTn>
                              </p:par>
                              <p:par>
                                <p:cTn id="46" presetID="22" presetClass="entr" presetSubtype="4" fill="hold" grpId="0" nodeType="withEffect">
                                  <p:stCondLst>
                                    <p:cond delay="0"/>
                                  </p:stCondLst>
                                  <p:childTnLst>
                                    <p:set>
                                      <p:cBhvr>
                                        <p:cTn id="47" dur="1" fill="hold">
                                          <p:stCondLst>
                                            <p:cond delay="0"/>
                                          </p:stCondLst>
                                        </p:cTn>
                                        <p:tgtEl>
                                          <p:spTgt spid="39"/>
                                        </p:tgtEl>
                                        <p:attrNameLst>
                                          <p:attrName>style.visibility</p:attrName>
                                        </p:attrNameLst>
                                      </p:cBhvr>
                                      <p:to>
                                        <p:strVal val="visible"/>
                                      </p:to>
                                    </p:set>
                                    <p:animEffect transition="in" filter="wipe(down)">
                                      <p:cBhvr>
                                        <p:cTn id="48" dur="500"/>
                                        <p:tgtEl>
                                          <p:spTgt spid="39"/>
                                        </p:tgtEl>
                                      </p:cBhvr>
                                    </p:animEffect>
                                  </p:childTnLst>
                                </p:cTn>
                              </p:par>
                              <p:par>
                                <p:cTn id="49" presetID="2" presetClass="entr" presetSubtype="4" fill="hold" grpId="0" nodeType="withEffect">
                                  <p:stCondLst>
                                    <p:cond delay="500"/>
                                  </p:stCondLst>
                                  <p:childTnLst>
                                    <p:set>
                                      <p:cBhvr>
                                        <p:cTn id="50" dur="1" fill="hold">
                                          <p:stCondLst>
                                            <p:cond delay="0"/>
                                          </p:stCondLst>
                                        </p:cTn>
                                        <p:tgtEl>
                                          <p:spTgt spid="14"/>
                                        </p:tgtEl>
                                        <p:attrNameLst>
                                          <p:attrName>style.visibility</p:attrName>
                                        </p:attrNameLst>
                                      </p:cBhvr>
                                      <p:to>
                                        <p:strVal val="visible"/>
                                      </p:to>
                                    </p:set>
                                    <p:anim calcmode="lin" valueType="num">
                                      <p:cBhvr additive="base">
                                        <p:cTn id="51" dur="500" fill="hold"/>
                                        <p:tgtEl>
                                          <p:spTgt spid="14"/>
                                        </p:tgtEl>
                                        <p:attrNameLst>
                                          <p:attrName>ppt_x</p:attrName>
                                        </p:attrNameLst>
                                      </p:cBhvr>
                                      <p:tavLst>
                                        <p:tav tm="0">
                                          <p:val>
                                            <p:strVal val="#ppt_x"/>
                                          </p:val>
                                        </p:tav>
                                        <p:tav tm="100000">
                                          <p:val>
                                            <p:strVal val="#ppt_x"/>
                                          </p:val>
                                        </p:tav>
                                      </p:tavLst>
                                    </p:anim>
                                    <p:anim calcmode="lin" valueType="num">
                                      <p:cBhvr additive="base">
                                        <p:cTn id="52" dur="500" fill="hold"/>
                                        <p:tgtEl>
                                          <p:spTgt spid="14"/>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500"/>
                                  </p:stCondLst>
                                  <p:childTnLst>
                                    <p:set>
                                      <p:cBhvr>
                                        <p:cTn id="54" dur="1" fill="hold">
                                          <p:stCondLst>
                                            <p:cond delay="0"/>
                                          </p:stCondLst>
                                        </p:cTn>
                                        <p:tgtEl>
                                          <p:spTgt spid="50"/>
                                        </p:tgtEl>
                                        <p:attrNameLst>
                                          <p:attrName>style.visibility</p:attrName>
                                        </p:attrNameLst>
                                      </p:cBhvr>
                                      <p:to>
                                        <p:strVal val="visible"/>
                                      </p:to>
                                    </p:set>
                                    <p:anim calcmode="lin" valueType="num">
                                      <p:cBhvr additive="base">
                                        <p:cTn id="55" dur="500" fill="hold"/>
                                        <p:tgtEl>
                                          <p:spTgt spid="50"/>
                                        </p:tgtEl>
                                        <p:attrNameLst>
                                          <p:attrName>ppt_x</p:attrName>
                                        </p:attrNameLst>
                                      </p:cBhvr>
                                      <p:tavLst>
                                        <p:tav tm="0">
                                          <p:val>
                                            <p:strVal val="#ppt_x"/>
                                          </p:val>
                                        </p:tav>
                                        <p:tav tm="100000">
                                          <p:val>
                                            <p:strVal val="#ppt_x"/>
                                          </p:val>
                                        </p:tav>
                                      </p:tavLst>
                                    </p:anim>
                                    <p:anim calcmode="lin" valueType="num">
                                      <p:cBhvr additive="base">
                                        <p:cTn id="56" dur="500" fill="hold"/>
                                        <p:tgtEl>
                                          <p:spTgt spid="50"/>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500"/>
                                  </p:stCondLst>
                                  <p:childTnLst>
                                    <p:set>
                                      <p:cBhvr>
                                        <p:cTn id="58" dur="1" fill="hold">
                                          <p:stCondLst>
                                            <p:cond delay="0"/>
                                          </p:stCondLst>
                                        </p:cTn>
                                        <p:tgtEl>
                                          <p:spTgt spid="56"/>
                                        </p:tgtEl>
                                        <p:attrNameLst>
                                          <p:attrName>style.visibility</p:attrName>
                                        </p:attrNameLst>
                                      </p:cBhvr>
                                      <p:to>
                                        <p:strVal val="visible"/>
                                      </p:to>
                                    </p:set>
                                    <p:anim calcmode="lin" valueType="num">
                                      <p:cBhvr additive="base">
                                        <p:cTn id="59" dur="500" fill="hold"/>
                                        <p:tgtEl>
                                          <p:spTgt spid="56"/>
                                        </p:tgtEl>
                                        <p:attrNameLst>
                                          <p:attrName>ppt_x</p:attrName>
                                        </p:attrNameLst>
                                      </p:cBhvr>
                                      <p:tavLst>
                                        <p:tav tm="0">
                                          <p:val>
                                            <p:strVal val="#ppt_x"/>
                                          </p:val>
                                        </p:tav>
                                        <p:tav tm="100000">
                                          <p:val>
                                            <p:strVal val="#ppt_x"/>
                                          </p:val>
                                        </p:tav>
                                      </p:tavLst>
                                    </p:anim>
                                    <p:anim calcmode="lin" valueType="num">
                                      <p:cBhvr additive="base">
                                        <p:cTn id="60" dur="500" fill="hold"/>
                                        <p:tgtEl>
                                          <p:spTgt spid="56"/>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500"/>
                                  </p:stCondLst>
                                  <p:childTnLst>
                                    <p:set>
                                      <p:cBhvr>
                                        <p:cTn id="62" dur="1" fill="hold">
                                          <p:stCondLst>
                                            <p:cond delay="0"/>
                                          </p:stCondLst>
                                        </p:cTn>
                                        <p:tgtEl>
                                          <p:spTgt spid="62"/>
                                        </p:tgtEl>
                                        <p:attrNameLst>
                                          <p:attrName>style.visibility</p:attrName>
                                        </p:attrNameLst>
                                      </p:cBhvr>
                                      <p:to>
                                        <p:strVal val="visible"/>
                                      </p:to>
                                    </p:set>
                                    <p:anim calcmode="lin" valueType="num">
                                      <p:cBhvr additive="base">
                                        <p:cTn id="63" dur="500" fill="hold"/>
                                        <p:tgtEl>
                                          <p:spTgt spid="62"/>
                                        </p:tgtEl>
                                        <p:attrNameLst>
                                          <p:attrName>ppt_x</p:attrName>
                                        </p:attrNameLst>
                                      </p:cBhvr>
                                      <p:tavLst>
                                        <p:tav tm="0">
                                          <p:val>
                                            <p:strVal val="#ppt_x"/>
                                          </p:val>
                                        </p:tav>
                                        <p:tav tm="100000">
                                          <p:val>
                                            <p:strVal val="#ppt_x"/>
                                          </p:val>
                                        </p:tav>
                                      </p:tavLst>
                                    </p:anim>
                                    <p:anim calcmode="lin" valueType="num">
                                      <p:cBhvr additive="base">
                                        <p:cTn id="64" dur="500" fill="hold"/>
                                        <p:tgtEl>
                                          <p:spTgt spid="62"/>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500"/>
                                  </p:stCondLst>
                                  <p:childTnLst>
                                    <p:set>
                                      <p:cBhvr>
                                        <p:cTn id="66" dur="1" fill="hold">
                                          <p:stCondLst>
                                            <p:cond delay="0"/>
                                          </p:stCondLst>
                                        </p:cTn>
                                        <p:tgtEl>
                                          <p:spTgt spid="63"/>
                                        </p:tgtEl>
                                        <p:attrNameLst>
                                          <p:attrName>style.visibility</p:attrName>
                                        </p:attrNameLst>
                                      </p:cBhvr>
                                      <p:to>
                                        <p:strVal val="visible"/>
                                      </p:to>
                                    </p:set>
                                    <p:anim calcmode="lin" valueType="num">
                                      <p:cBhvr additive="base">
                                        <p:cTn id="67" dur="500" fill="hold"/>
                                        <p:tgtEl>
                                          <p:spTgt spid="63"/>
                                        </p:tgtEl>
                                        <p:attrNameLst>
                                          <p:attrName>ppt_x</p:attrName>
                                        </p:attrNameLst>
                                      </p:cBhvr>
                                      <p:tavLst>
                                        <p:tav tm="0">
                                          <p:val>
                                            <p:strVal val="#ppt_x"/>
                                          </p:val>
                                        </p:tav>
                                        <p:tav tm="100000">
                                          <p:val>
                                            <p:strVal val="#ppt_x"/>
                                          </p:val>
                                        </p:tav>
                                      </p:tavLst>
                                    </p:anim>
                                    <p:anim calcmode="lin" valueType="num">
                                      <p:cBhvr additive="base">
                                        <p:cTn id="68" dur="500" fill="hold"/>
                                        <p:tgtEl>
                                          <p:spTgt spid="63"/>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500"/>
                                  </p:stCondLst>
                                  <p:childTnLst>
                                    <p:set>
                                      <p:cBhvr>
                                        <p:cTn id="70" dur="1" fill="hold">
                                          <p:stCondLst>
                                            <p:cond delay="0"/>
                                          </p:stCondLst>
                                        </p:cTn>
                                        <p:tgtEl>
                                          <p:spTgt spid="64"/>
                                        </p:tgtEl>
                                        <p:attrNameLst>
                                          <p:attrName>style.visibility</p:attrName>
                                        </p:attrNameLst>
                                      </p:cBhvr>
                                      <p:to>
                                        <p:strVal val="visible"/>
                                      </p:to>
                                    </p:set>
                                    <p:anim calcmode="lin" valueType="num">
                                      <p:cBhvr additive="base">
                                        <p:cTn id="71" dur="500" fill="hold"/>
                                        <p:tgtEl>
                                          <p:spTgt spid="64"/>
                                        </p:tgtEl>
                                        <p:attrNameLst>
                                          <p:attrName>ppt_x</p:attrName>
                                        </p:attrNameLst>
                                      </p:cBhvr>
                                      <p:tavLst>
                                        <p:tav tm="0">
                                          <p:val>
                                            <p:strVal val="#ppt_x"/>
                                          </p:val>
                                        </p:tav>
                                        <p:tav tm="100000">
                                          <p:val>
                                            <p:strVal val="#ppt_x"/>
                                          </p:val>
                                        </p:tav>
                                      </p:tavLst>
                                    </p:anim>
                                    <p:anim calcmode="lin" valueType="num">
                                      <p:cBhvr additive="base">
                                        <p:cTn id="72" dur="500" fill="hold"/>
                                        <p:tgtEl>
                                          <p:spTgt spid="64"/>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500"/>
                                  </p:stCondLst>
                                  <p:childTnLst>
                                    <p:set>
                                      <p:cBhvr>
                                        <p:cTn id="74" dur="1" fill="hold">
                                          <p:stCondLst>
                                            <p:cond delay="0"/>
                                          </p:stCondLst>
                                        </p:cTn>
                                        <p:tgtEl>
                                          <p:spTgt spid="66"/>
                                        </p:tgtEl>
                                        <p:attrNameLst>
                                          <p:attrName>style.visibility</p:attrName>
                                        </p:attrNameLst>
                                      </p:cBhvr>
                                      <p:to>
                                        <p:strVal val="visible"/>
                                      </p:to>
                                    </p:set>
                                    <p:anim calcmode="lin" valueType="num">
                                      <p:cBhvr additive="base">
                                        <p:cTn id="75" dur="500" fill="hold"/>
                                        <p:tgtEl>
                                          <p:spTgt spid="66"/>
                                        </p:tgtEl>
                                        <p:attrNameLst>
                                          <p:attrName>ppt_x</p:attrName>
                                        </p:attrNameLst>
                                      </p:cBhvr>
                                      <p:tavLst>
                                        <p:tav tm="0">
                                          <p:val>
                                            <p:strVal val="#ppt_x"/>
                                          </p:val>
                                        </p:tav>
                                        <p:tav tm="100000">
                                          <p:val>
                                            <p:strVal val="#ppt_x"/>
                                          </p:val>
                                        </p:tav>
                                      </p:tavLst>
                                    </p:anim>
                                    <p:anim calcmode="lin" valueType="num">
                                      <p:cBhvr additive="base">
                                        <p:cTn id="76" dur="500" fill="hold"/>
                                        <p:tgtEl>
                                          <p:spTgt spid="66"/>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500"/>
                                  </p:stCondLst>
                                  <p:childTnLst>
                                    <p:set>
                                      <p:cBhvr>
                                        <p:cTn id="78" dur="1" fill="hold">
                                          <p:stCondLst>
                                            <p:cond delay="0"/>
                                          </p:stCondLst>
                                        </p:cTn>
                                        <p:tgtEl>
                                          <p:spTgt spid="69"/>
                                        </p:tgtEl>
                                        <p:attrNameLst>
                                          <p:attrName>style.visibility</p:attrName>
                                        </p:attrNameLst>
                                      </p:cBhvr>
                                      <p:to>
                                        <p:strVal val="visible"/>
                                      </p:to>
                                    </p:set>
                                    <p:anim calcmode="lin" valueType="num">
                                      <p:cBhvr additive="base">
                                        <p:cTn id="79" dur="500" fill="hold"/>
                                        <p:tgtEl>
                                          <p:spTgt spid="69"/>
                                        </p:tgtEl>
                                        <p:attrNameLst>
                                          <p:attrName>ppt_x</p:attrName>
                                        </p:attrNameLst>
                                      </p:cBhvr>
                                      <p:tavLst>
                                        <p:tav tm="0">
                                          <p:val>
                                            <p:strVal val="#ppt_x"/>
                                          </p:val>
                                        </p:tav>
                                        <p:tav tm="100000">
                                          <p:val>
                                            <p:strVal val="#ppt_x"/>
                                          </p:val>
                                        </p:tav>
                                      </p:tavLst>
                                    </p:anim>
                                    <p:anim calcmode="lin" valueType="num">
                                      <p:cBhvr additive="base">
                                        <p:cTn id="80" dur="500" fill="hold"/>
                                        <p:tgtEl>
                                          <p:spTgt spid="69"/>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500"/>
                                  </p:stCondLst>
                                  <p:childTnLst>
                                    <p:set>
                                      <p:cBhvr>
                                        <p:cTn id="82" dur="1" fill="hold">
                                          <p:stCondLst>
                                            <p:cond delay="0"/>
                                          </p:stCondLst>
                                        </p:cTn>
                                        <p:tgtEl>
                                          <p:spTgt spid="70"/>
                                        </p:tgtEl>
                                        <p:attrNameLst>
                                          <p:attrName>style.visibility</p:attrName>
                                        </p:attrNameLst>
                                      </p:cBhvr>
                                      <p:to>
                                        <p:strVal val="visible"/>
                                      </p:to>
                                    </p:set>
                                    <p:anim calcmode="lin" valueType="num">
                                      <p:cBhvr additive="base">
                                        <p:cTn id="83" dur="500" fill="hold"/>
                                        <p:tgtEl>
                                          <p:spTgt spid="70"/>
                                        </p:tgtEl>
                                        <p:attrNameLst>
                                          <p:attrName>ppt_x</p:attrName>
                                        </p:attrNameLst>
                                      </p:cBhvr>
                                      <p:tavLst>
                                        <p:tav tm="0">
                                          <p:val>
                                            <p:strVal val="#ppt_x"/>
                                          </p:val>
                                        </p:tav>
                                        <p:tav tm="100000">
                                          <p:val>
                                            <p:strVal val="#ppt_x"/>
                                          </p:val>
                                        </p:tav>
                                      </p:tavLst>
                                    </p:anim>
                                    <p:anim calcmode="lin" valueType="num">
                                      <p:cBhvr additive="base">
                                        <p:cTn id="84" dur="500" fill="hold"/>
                                        <p:tgtEl>
                                          <p:spTgt spid="70"/>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5" presetClass="emph" presetSubtype="0" fill="hold" grpId="1" nodeType="clickEffect">
                                  <p:stCondLst>
                                    <p:cond delay="0"/>
                                  </p:stCondLst>
                                  <p:childTnLst>
                                    <p:animClr clrSpc="hsl" dir="cw">
                                      <p:cBhvr override="childStyle">
                                        <p:cTn id="88" dur="500" fill="hold"/>
                                        <p:tgtEl>
                                          <p:spTgt spid="14"/>
                                        </p:tgtEl>
                                        <p:attrNameLst>
                                          <p:attrName>style.color</p:attrName>
                                        </p:attrNameLst>
                                      </p:cBhvr>
                                      <p:by>
                                        <p:hsl h="0" s="-70588" l="0"/>
                                      </p:by>
                                    </p:animClr>
                                    <p:animClr clrSpc="hsl" dir="cw">
                                      <p:cBhvr>
                                        <p:cTn id="89" dur="500" fill="hold"/>
                                        <p:tgtEl>
                                          <p:spTgt spid="14"/>
                                        </p:tgtEl>
                                        <p:attrNameLst>
                                          <p:attrName>fillcolor</p:attrName>
                                        </p:attrNameLst>
                                      </p:cBhvr>
                                      <p:by>
                                        <p:hsl h="0" s="-70588" l="0"/>
                                      </p:by>
                                    </p:animClr>
                                    <p:animClr clrSpc="hsl" dir="cw">
                                      <p:cBhvr>
                                        <p:cTn id="90" dur="500" fill="hold"/>
                                        <p:tgtEl>
                                          <p:spTgt spid="14"/>
                                        </p:tgtEl>
                                        <p:attrNameLst>
                                          <p:attrName>stroke.color</p:attrName>
                                        </p:attrNameLst>
                                      </p:cBhvr>
                                      <p:by>
                                        <p:hsl h="0" s="-70588" l="0"/>
                                      </p:by>
                                    </p:animClr>
                                    <p:set>
                                      <p:cBhvr>
                                        <p:cTn id="91" dur="500" fill="hold"/>
                                        <p:tgtEl>
                                          <p:spTgt spid="14"/>
                                        </p:tgtEl>
                                        <p:attrNameLst>
                                          <p:attrName>fill.type</p:attrName>
                                        </p:attrNameLst>
                                      </p:cBhvr>
                                      <p:to>
                                        <p:strVal val="solid"/>
                                      </p:to>
                                    </p:set>
                                  </p:childTnLst>
                                </p:cTn>
                              </p:par>
                              <p:par>
                                <p:cTn id="92" presetID="25" presetClass="emph" presetSubtype="0" fill="hold" grpId="1" nodeType="withEffect">
                                  <p:stCondLst>
                                    <p:cond delay="0"/>
                                  </p:stCondLst>
                                  <p:childTnLst>
                                    <p:animClr clrSpc="hsl" dir="cw">
                                      <p:cBhvr override="childStyle">
                                        <p:cTn id="93" dur="500" fill="hold"/>
                                        <p:tgtEl>
                                          <p:spTgt spid="50"/>
                                        </p:tgtEl>
                                        <p:attrNameLst>
                                          <p:attrName>style.color</p:attrName>
                                        </p:attrNameLst>
                                      </p:cBhvr>
                                      <p:by>
                                        <p:hsl h="0" s="-70588" l="0"/>
                                      </p:by>
                                    </p:animClr>
                                    <p:animClr clrSpc="hsl" dir="cw">
                                      <p:cBhvr>
                                        <p:cTn id="94" dur="500" fill="hold"/>
                                        <p:tgtEl>
                                          <p:spTgt spid="50"/>
                                        </p:tgtEl>
                                        <p:attrNameLst>
                                          <p:attrName>fillcolor</p:attrName>
                                        </p:attrNameLst>
                                      </p:cBhvr>
                                      <p:by>
                                        <p:hsl h="0" s="-70588" l="0"/>
                                      </p:by>
                                    </p:animClr>
                                    <p:animClr clrSpc="hsl" dir="cw">
                                      <p:cBhvr>
                                        <p:cTn id="95" dur="500" fill="hold"/>
                                        <p:tgtEl>
                                          <p:spTgt spid="50"/>
                                        </p:tgtEl>
                                        <p:attrNameLst>
                                          <p:attrName>stroke.color</p:attrName>
                                        </p:attrNameLst>
                                      </p:cBhvr>
                                      <p:by>
                                        <p:hsl h="0" s="-70588" l="0"/>
                                      </p:by>
                                    </p:animClr>
                                    <p:set>
                                      <p:cBhvr>
                                        <p:cTn id="96" dur="500" fill="hold"/>
                                        <p:tgtEl>
                                          <p:spTgt spid="50"/>
                                        </p:tgtEl>
                                        <p:attrNameLst>
                                          <p:attrName>fill.type</p:attrName>
                                        </p:attrNameLst>
                                      </p:cBhvr>
                                      <p:to>
                                        <p:strVal val="solid"/>
                                      </p:to>
                                    </p:set>
                                  </p:childTnLst>
                                </p:cTn>
                              </p:par>
                              <p:par>
                                <p:cTn id="97" presetID="25" presetClass="emph" presetSubtype="0" fill="hold" grpId="1" nodeType="withEffect">
                                  <p:stCondLst>
                                    <p:cond delay="0"/>
                                  </p:stCondLst>
                                  <p:childTnLst>
                                    <p:animClr clrSpc="hsl" dir="cw">
                                      <p:cBhvr override="childStyle">
                                        <p:cTn id="98" dur="500" fill="hold"/>
                                        <p:tgtEl>
                                          <p:spTgt spid="56"/>
                                        </p:tgtEl>
                                        <p:attrNameLst>
                                          <p:attrName>style.color</p:attrName>
                                        </p:attrNameLst>
                                      </p:cBhvr>
                                      <p:by>
                                        <p:hsl h="0" s="-70588" l="0"/>
                                      </p:by>
                                    </p:animClr>
                                    <p:animClr clrSpc="hsl" dir="cw">
                                      <p:cBhvr>
                                        <p:cTn id="99" dur="500" fill="hold"/>
                                        <p:tgtEl>
                                          <p:spTgt spid="56"/>
                                        </p:tgtEl>
                                        <p:attrNameLst>
                                          <p:attrName>fillcolor</p:attrName>
                                        </p:attrNameLst>
                                      </p:cBhvr>
                                      <p:by>
                                        <p:hsl h="0" s="-70588" l="0"/>
                                      </p:by>
                                    </p:animClr>
                                    <p:animClr clrSpc="hsl" dir="cw">
                                      <p:cBhvr>
                                        <p:cTn id="100" dur="500" fill="hold"/>
                                        <p:tgtEl>
                                          <p:spTgt spid="56"/>
                                        </p:tgtEl>
                                        <p:attrNameLst>
                                          <p:attrName>stroke.color</p:attrName>
                                        </p:attrNameLst>
                                      </p:cBhvr>
                                      <p:by>
                                        <p:hsl h="0" s="-70588" l="0"/>
                                      </p:by>
                                    </p:animClr>
                                    <p:set>
                                      <p:cBhvr>
                                        <p:cTn id="101" dur="500" fill="hold"/>
                                        <p:tgtEl>
                                          <p:spTgt spid="56"/>
                                        </p:tgtEl>
                                        <p:attrNameLst>
                                          <p:attrName>fill.type</p:attrName>
                                        </p:attrNameLst>
                                      </p:cBhvr>
                                      <p:to>
                                        <p:strVal val="solid"/>
                                      </p:to>
                                    </p:set>
                                  </p:childTnLst>
                                </p:cTn>
                              </p:par>
                              <p:par>
                                <p:cTn id="102" presetID="9" presetClass="emph" presetSubtype="0" grpId="1" nodeType="withEffect">
                                  <p:stCondLst>
                                    <p:cond delay="0"/>
                                  </p:stCondLst>
                                  <p:childTnLst>
                                    <p:set>
                                      <p:cBhvr rctx="PPT">
                                        <p:cTn id="103" dur="indefinite"/>
                                        <p:tgtEl>
                                          <p:spTgt spid="62"/>
                                        </p:tgtEl>
                                        <p:attrNameLst>
                                          <p:attrName>style.opacity</p:attrName>
                                        </p:attrNameLst>
                                      </p:cBhvr>
                                      <p:to>
                                        <p:strVal val="0.25"/>
                                      </p:to>
                                    </p:set>
                                    <p:animEffect filter="image" prLst="opacity: 0.25">
                                      <p:cBhvr rctx="IE">
                                        <p:cTn id="104" dur="indefinite"/>
                                        <p:tgtEl>
                                          <p:spTgt spid="62"/>
                                        </p:tgtEl>
                                      </p:cBhvr>
                                    </p:animEffect>
                                  </p:childTnLst>
                                </p:cTn>
                              </p:par>
                              <p:par>
                                <p:cTn id="105" presetID="9" presetClass="emph" presetSubtype="0" grpId="1" nodeType="withEffect">
                                  <p:stCondLst>
                                    <p:cond delay="0"/>
                                  </p:stCondLst>
                                  <p:childTnLst>
                                    <p:set>
                                      <p:cBhvr rctx="PPT">
                                        <p:cTn id="106" dur="indefinite"/>
                                        <p:tgtEl>
                                          <p:spTgt spid="63"/>
                                        </p:tgtEl>
                                        <p:attrNameLst>
                                          <p:attrName>style.opacity</p:attrName>
                                        </p:attrNameLst>
                                      </p:cBhvr>
                                      <p:to>
                                        <p:strVal val="0.25"/>
                                      </p:to>
                                    </p:set>
                                    <p:animEffect filter="image" prLst="opacity: 0.25">
                                      <p:cBhvr rctx="IE">
                                        <p:cTn id="107" dur="indefinite"/>
                                        <p:tgtEl>
                                          <p:spTgt spid="63"/>
                                        </p:tgtEl>
                                      </p:cBhvr>
                                    </p:animEffect>
                                  </p:childTnLst>
                                </p:cTn>
                              </p:par>
                              <p:par>
                                <p:cTn id="108" presetID="9" presetClass="emph" presetSubtype="0" grpId="1" nodeType="withEffect">
                                  <p:stCondLst>
                                    <p:cond delay="0"/>
                                  </p:stCondLst>
                                  <p:childTnLst>
                                    <p:set>
                                      <p:cBhvr rctx="PPT">
                                        <p:cTn id="109" dur="indefinite"/>
                                        <p:tgtEl>
                                          <p:spTgt spid="64"/>
                                        </p:tgtEl>
                                        <p:attrNameLst>
                                          <p:attrName>style.opacity</p:attrName>
                                        </p:attrNameLst>
                                      </p:cBhvr>
                                      <p:to>
                                        <p:strVal val="0.25"/>
                                      </p:to>
                                    </p:set>
                                    <p:animEffect filter="image" prLst="opacity: 0.25">
                                      <p:cBhvr rctx="IE">
                                        <p:cTn id="110" dur="indefinite"/>
                                        <p:tgtEl>
                                          <p:spTgt spid="64"/>
                                        </p:tgtEl>
                                      </p:cBhvr>
                                    </p:animEffect>
                                  </p:childTnLst>
                                </p:cTn>
                              </p:par>
                              <p:par>
                                <p:cTn id="111" presetID="9" presetClass="emph" presetSubtype="0" grpId="1" nodeType="withEffect">
                                  <p:stCondLst>
                                    <p:cond delay="0"/>
                                  </p:stCondLst>
                                  <p:childTnLst>
                                    <p:set>
                                      <p:cBhvr rctx="PPT">
                                        <p:cTn id="112" dur="indefinite"/>
                                        <p:tgtEl>
                                          <p:spTgt spid="66"/>
                                        </p:tgtEl>
                                        <p:attrNameLst>
                                          <p:attrName>style.opacity</p:attrName>
                                        </p:attrNameLst>
                                      </p:cBhvr>
                                      <p:to>
                                        <p:strVal val="0.25"/>
                                      </p:to>
                                    </p:set>
                                    <p:animEffect filter="image" prLst="opacity: 0.25">
                                      <p:cBhvr rctx="IE">
                                        <p:cTn id="113" dur="indefinite"/>
                                        <p:tgtEl>
                                          <p:spTgt spid="66"/>
                                        </p:tgtEl>
                                      </p:cBhvr>
                                    </p:animEffect>
                                  </p:childTnLst>
                                </p:cTn>
                              </p:par>
                              <p:par>
                                <p:cTn id="114" presetID="9" presetClass="emph" presetSubtype="0" grpId="1" nodeType="withEffect">
                                  <p:stCondLst>
                                    <p:cond delay="0"/>
                                  </p:stCondLst>
                                  <p:childTnLst>
                                    <p:set>
                                      <p:cBhvr rctx="PPT">
                                        <p:cTn id="115" dur="indefinite"/>
                                        <p:tgtEl>
                                          <p:spTgt spid="69"/>
                                        </p:tgtEl>
                                        <p:attrNameLst>
                                          <p:attrName>style.opacity</p:attrName>
                                        </p:attrNameLst>
                                      </p:cBhvr>
                                      <p:to>
                                        <p:strVal val="0.25"/>
                                      </p:to>
                                    </p:set>
                                    <p:animEffect filter="image" prLst="opacity: 0.25">
                                      <p:cBhvr rctx="IE">
                                        <p:cTn id="116" dur="indefinite"/>
                                        <p:tgtEl>
                                          <p:spTgt spid="69"/>
                                        </p:tgtEl>
                                      </p:cBhvr>
                                    </p:animEffect>
                                  </p:childTnLst>
                                </p:cTn>
                              </p:par>
                              <p:par>
                                <p:cTn id="117" presetID="9" presetClass="emph" presetSubtype="0" grpId="1" nodeType="withEffect">
                                  <p:stCondLst>
                                    <p:cond delay="0"/>
                                  </p:stCondLst>
                                  <p:childTnLst>
                                    <p:set>
                                      <p:cBhvr rctx="PPT">
                                        <p:cTn id="118" dur="indefinite"/>
                                        <p:tgtEl>
                                          <p:spTgt spid="70"/>
                                        </p:tgtEl>
                                        <p:attrNameLst>
                                          <p:attrName>style.opacity</p:attrName>
                                        </p:attrNameLst>
                                      </p:cBhvr>
                                      <p:to>
                                        <p:strVal val="0.25"/>
                                      </p:to>
                                    </p:set>
                                    <p:animEffect filter="image" prLst="opacity: 0.25">
                                      <p:cBhvr rctx="IE">
                                        <p:cTn id="119" dur="indefinite"/>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2" grpId="0"/>
      <p:bldP spid="27" grpId="0"/>
      <p:bldP spid="27" grpId="1"/>
      <p:bldP spid="14" grpId="0" animBg="1"/>
      <p:bldP spid="14" grpId="1" animBg="1"/>
      <p:bldP spid="50" grpId="0" animBg="1"/>
      <p:bldP spid="50" grpId="1" animBg="1"/>
      <p:bldP spid="56" grpId="0" animBg="1"/>
      <p:bldP spid="56" grpId="1" animBg="1"/>
      <p:bldP spid="62" grpId="0" animBg="1"/>
      <p:bldP spid="62" grpId="1" animBg="1"/>
      <p:bldP spid="63" grpId="0" animBg="1"/>
      <p:bldP spid="63" grpId="1" animBg="1"/>
      <p:bldP spid="64" grpId="0" animBg="1"/>
      <p:bldP spid="64" grpId="1" animBg="1"/>
      <p:bldP spid="66" grpId="0" animBg="1"/>
      <p:bldP spid="66" grpId="1" animBg="1"/>
      <p:bldP spid="69" grpId="0" animBg="1"/>
      <p:bldP spid="69" grpId="1" animBg="1"/>
      <p:bldP spid="70" grpId="0" animBg="1"/>
      <p:bldP spid="70" grpId="1" animBg="1"/>
      <p:bldP spid="38" grpId="0" animBg="1"/>
      <p:bldP spid="3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t>Extensive array of measurement      capabilities (RPC)</a:t>
            </a:r>
          </a:p>
          <a:p>
            <a:r>
              <a:rPr lang="en-US" sz="3200" dirty="0" smtClean="0"/>
              <a:t>Availability of an accelerator (</a:t>
            </a:r>
            <a:r>
              <a:rPr lang="en-US" sz="3200" dirty="0" err="1" smtClean="0"/>
              <a:t>Clinac</a:t>
            </a:r>
            <a:r>
              <a:rPr lang="en-US" sz="3200" dirty="0" smtClean="0"/>
              <a:t> 2100CD)</a:t>
            </a:r>
          </a:p>
          <a:p>
            <a:pPr lvl="1"/>
            <a:r>
              <a:rPr lang="en-US" sz="2800" dirty="0" smtClean="0"/>
              <a:t>Just taken out of clinical service</a:t>
            </a:r>
          </a:p>
          <a:p>
            <a:pPr lvl="1"/>
            <a:r>
              <a:rPr lang="en-US" sz="2800" dirty="0" smtClean="0"/>
              <a:t>Modification of operating parameters</a:t>
            </a:r>
          </a:p>
          <a:p>
            <a:endParaRPr lang="en-US" sz="3200" dirty="0" smtClean="0"/>
          </a:p>
          <a:p>
            <a:endParaRPr lang="en-US" sz="3200" dirty="0"/>
          </a:p>
        </p:txBody>
      </p:sp>
      <p:sp>
        <p:nvSpPr>
          <p:cNvPr id="3" name="Title 2"/>
          <p:cNvSpPr>
            <a:spLocks noGrp="1"/>
          </p:cNvSpPr>
          <p:nvPr>
            <p:ph type="title"/>
          </p:nvPr>
        </p:nvSpPr>
        <p:spPr/>
        <p:txBody>
          <a:bodyPr/>
          <a:lstStyle/>
          <a:p>
            <a:r>
              <a:rPr lang="en-US" dirty="0" smtClean="0"/>
              <a:t>Unique Study Characteristics</a:t>
            </a:r>
            <a:endParaRPr lang="en-US" dirty="0"/>
          </a:p>
        </p:txBody>
      </p:sp>
    </p:spTree>
    <p:extLst>
      <p:ext uri="{BB962C8B-B14F-4D97-AF65-F5344CB8AC3E}">
        <p14:creationId xmlns:p14="http://schemas.microsoft.com/office/powerpoint/2010/main" xmlns="" val="22670012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362201"/>
            <a:ext cx="8229600" cy="3886200"/>
          </a:xfrm>
        </p:spPr>
        <p:txBody>
          <a:bodyPr>
            <a:normAutofit/>
          </a:bodyPr>
          <a:lstStyle/>
          <a:p>
            <a:r>
              <a:rPr lang="en-US" dirty="0"/>
              <a:t>Standard </a:t>
            </a:r>
            <a:r>
              <a:rPr lang="en-US" dirty="0" smtClean="0"/>
              <a:t>IMRT plan </a:t>
            </a:r>
            <a:r>
              <a:rPr lang="en-US" dirty="0"/>
              <a:t>	</a:t>
            </a:r>
            <a:r>
              <a:rPr lang="en-US" dirty="0" smtClean="0"/>
              <a:t>(</a:t>
            </a:r>
            <a:r>
              <a:rPr lang="en-US" dirty="0"/>
              <a:t>1948 MU, 90 </a:t>
            </a:r>
            <a:r>
              <a:rPr lang="en-US" dirty="0" err="1"/>
              <a:t>seg</a:t>
            </a:r>
            <a:r>
              <a:rPr lang="en-US" dirty="0"/>
              <a:t>, 0.482 </a:t>
            </a:r>
            <a:r>
              <a:rPr lang="en-US" dirty="0" smtClean="0"/>
              <a:t>MCS*)</a:t>
            </a:r>
            <a:endParaRPr lang="en-US" dirty="0"/>
          </a:p>
          <a:p>
            <a:r>
              <a:rPr lang="en-US" dirty="0"/>
              <a:t>Complex </a:t>
            </a:r>
            <a:r>
              <a:rPr lang="en-US" dirty="0" smtClean="0"/>
              <a:t>IMRT plan     (</a:t>
            </a:r>
            <a:r>
              <a:rPr lang="en-US" dirty="0"/>
              <a:t>3189 MU, 216 </a:t>
            </a:r>
            <a:r>
              <a:rPr lang="en-US" dirty="0" err="1"/>
              <a:t>seg</a:t>
            </a:r>
            <a:r>
              <a:rPr lang="en-US" dirty="0"/>
              <a:t>, 0.171 </a:t>
            </a:r>
            <a:r>
              <a:rPr lang="en-US" dirty="0" smtClean="0"/>
              <a:t>MCS*)</a:t>
            </a:r>
            <a:endParaRPr lang="en-US" dirty="0"/>
          </a:p>
          <a:p>
            <a:r>
              <a:rPr lang="en-US" dirty="0" smtClean="0"/>
              <a:t>Output</a:t>
            </a:r>
          </a:p>
          <a:p>
            <a:r>
              <a:rPr lang="en-US" dirty="0" smtClean="0"/>
              <a:t>Beam quality – ratio of depth doses </a:t>
            </a:r>
          </a:p>
          <a:p>
            <a:r>
              <a:rPr lang="en-US" dirty="0" smtClean="0"/>
              <a:t>Profiles (in-plane and cross-plane)</a:t>
            </a:r>
          </a:p>
          <a:p>
            <a:r>
              <a:rPr lang="en-US" dirty="0" smtClean="0"/>
              <a:t>Planar IMRT QA – </a:t>
            </a:r>
            <a:r>
              <a:rPr lang="en-US" dirty="0" err="1" smtClean="0"/>
              <a:t>MatriXX</a:t>
            </a:r>
            <a:r>
              <a:rPr lang="en-US" dirty="0" smtClean="0"/>
              <a:t> </a:t>
            </a:r>
          </a:p>
          <a:p>
            <a:r>
              <a:rPr lang="en-US" dirty="0" smtClean="0"/>
              <a:t>Phantom IMRT QA – </a:t>
            </a:r>
            <a:r>
              <a:rPr lang="en-US" dirty="0" err="1" smtClean="0"/>
              <a:t>I’mRT</a:t>
            </a:r>
            <a:r>
              <a:rPr lang="en-US" dirty="0" smtClean="0"/>
              <a:t> Body Phantom</a:t>
            </a:r>
          </a:p>
          <a:p>
            <a:r>
              <a:rPr lang="en-US" dirty="0" smtClean="0"/>
              <a:t>RPC IMRT H&amp;N Phantom (end-to-end test)</a:t>
            </a:r>
          </a:p>
        </p:txBody>
      </p:sp>
      <p:sp>
        <p:nvSpPr>
          <p:cNvPr id="3" name="Title 2"/>
          <p:cNvSpPr>
            <a:spLocks noGrp="1"/>
          </p:cNvSpPr>
          <p:nvPr>
            <p:ph type="title"/>
          </p:nvPr>
        </p:nvSpPr>
        <p:spPr>
          <a:xfrm>
            <a:off x="457200" y="304800"/>
            <a:ext cx="8229600" cy="1143000"/>
          </a:xfrm>
        </p:spPr>
        <p:txBody>
          <a:bodyPr/>
          <a:lstStyle/>
          <a:p>
            <a:r>
              <a:rPr lang="en-US" dirty="0" smtClean="0"/>
              <a:t>Failure Mode Measurements</a:t>
            </a:r>
            <a:endParaRPr lang="en-US" dirty="0"/>
          </a:p>
        </p:txBody>
      </p:sp>
      <p:sp>
        <p:nvSpPr>
          <p:cNvPr id="4" name="TextBox 3"/>
          <p:cNvSpPr txBox="1"/>
          <p:nvPr/>
        </p:nvSpPr>
        <p:spPr>
          <a:xfrm>
            <a:off x="3657600" y="1443333"/>
            <a:ext cx="2286000" cy="461665"/>
          </a:xfrm>
          <a:prstGeom prst="rect">
            <a:avLst/>
          </a:prstGeom>
          <a:ln/>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n-US" sz="2400" dirty="0" smtClean="0"/>
              <a:t>Beam quality</a:t>
            </a:r>
            <a:endParaRPr lang="en-US" sz="2400" dirty="0"/>
          </a:p>
        </p:txBody>
      </p:sp>
      <p:sp>
        <p:nvSpPr>
          <p:cNvPr id="5" name="TextBox 4"/>
          <p:cNvSpPr txBox="1"/>
          <p:nvPr/>
        </p:nvSpPr>
        <p:spPr>
          <a:xfrm>
            <a:off x="6324600" y="1443334"/>
            <a:ext cx="1524000" cy="461665"/>
          </a:xfrm>
          <a:prstGeom prst="rect">
            <a:avLst/>
          </a:prstGeom>
          <a:ln/>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n-US" sz="2400" dirty="0" smtClean="0"/>
              <a:t>Symmetry</a:t>
            </a:r>
            <a:endParaRPr lang="en-US" sz="2400" dirty="0"/>
          </a:p>
        </p:txBody>
      </p:sp>
      <p:sp>
        <p:nvSpPr>
          <p:cNvPr id="6" name="TextBox 5"/>
          <p:cNvSpPr txBox="1"/>
          <p:nvPr/>
        </p:nvSpPr>
        <p:spPr>
          <a:xfrm>
            <a:off x="914400" y="1447800"/>
            <a:ext cx="2362200" cy="461665"/>
          </a:xfrm>
          <a:prstGeom prst="rect">
            <a:avLst/>
          </a:prstGeom>
          <a:ln/>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n-US" sz="2400" dirty="0" smtClean="0"/>
              <a:t>MLC position</a:t>
            </a:r>
            <a:endParaRPr lang="en-US" sz="2400" dirty="0"/>
          </a:p>
        </p:txBody>
      </p:sp>
      <p:sp>
        <p:nvSpPr>
          <p:cNvPr id="7" name="TextBox 6"/>
          <p:cNvSpPr txBox="1"/>
          <p:nvPr/>
        </p:nvSpPr>
        <p:spPr>
          <a:xfrm>
            <a:off x="5220730" y="6350688"/>
            <a:ext cx="3886200" cy="338554"/>
          </a:xfrm>
          <a:prstGeom prst="rect">
            <a:avLst/>
          </a:prstGeom>
          <a:noFill/>
        </p:spPr>
        <p:txBody>
          <a:bodyPr wrap="square" rtlCol="0">
            <a:spAutoFit/>
          </a:bodyPr>
          <a:lstStyle/>
          <a:p>
            <a:r>
              <a:rPr lang="en-US" sz="1600" dirty="0" smtClean="0"/>
              <a:t>*</a:t>
            </a:r>
            <a:r>
              <a:rPr lang="en-US" sz="1600" dirty="0" err="1" smtClean="0"/>
              <a:t>McNiven</a:t>
            </a:r>
            <a:r>
              <a:rPr lang="en-US" sz="1600" dirty="0" smtClean="0"/>
              <a:t>, et al. Med. Phys. 2010</a:t>
            </a:r>
            <a:endParaRPr lang="en-US" sz="1600" dirty="0"/>
          </a:p>
        </p:txBody>
      </p:sp>
    </p:spTree>
    <p:extLst>
      <p:ext uri="{BB962C8B-B14F-4D97-AF65-F5344CB8AC3E}">
        <p14:creationId xmlns:p14="http://schemas.microsoft.com/office/powerpoint/2010/main" xmlns="" val="4399753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MLC Position</a:t>
            </a:r>
          </a:p>
          <a:p>
            <a:pPr lvl="1"/>
            <a:r>
              <a:rPr lang="en-US" sz="2400" dirty="0" smtClean="0"/>
              <a:t>Systematic + 2 mm shift in one bank of leaves</a:t>
            </a:r>
          </a:p>
          <a:p>
            <a:r>
              <a:rPr lang="en-US" sz="2800" dirty="0" smtClean="0"/>
              <a:t>Beam Quality</a:t>
            </a:r>
          </a:p>
          <a:p>
            <a:pPr lvl="1"/>
            <a:r>
              <a:rPr lang="en-US" sz="2400" dirty="0" smtClean="0"/>
              <a:t>DD ratio </a:t>
            </a:r>
            <a:r>
              <a:rPr lang="en-US" sz="2400" dirty="0" smtClean="0">
                <a:solidFill>
                  <a:prstClr val="black"/>
                </a:solidFill>
              </a:rPr>
              <a:t>increased/decreased </a:t>
            </a:r>
            <a:r>
              <a:rPr lang="en-US" sz="2400" dirty="0">
                <a:solidFill>
                  <a:prstClr val="black"/>
                </a:solidFill>
              </a:rPr>
              <a:t>by </a:t>
            </a:r>
            <a:r>
              <a:rPr lang="en-US" sz="2400" dirty="0" smtClean="0">
                <a:solidFill>
                  <a:prstClr val="black"/>
                </a:solidFill>
              </a:rPr>
              <a:t>~1%</a:t>
            </a:r>
          </a:p>
          <a:p>
            <a:r>
              <a:rPr lang="en-US" sz="3200" dirty="0" smtClean="0"/>
              <a:t>Symmetry</a:t>
            </a:r>
          </a:p>
          <a:p>
            <a:pPr lvl="1"/>
            <a:r>
              <a:rPr lang="en-US" sz="2400" dirty="0" smtClean="0"/>
              <a:t>Angular Steering: </a:t>
            </a:r>
            <a:r>
              <a:rPr lang="en-US" sz="2400" dirty="0">
                <a:solidFill>
                  <a:prstClr val="black"/>
                </a:solidFill>
              </a:rPr>
              <a:t>In-plane by ~3.5%, Cross-plane by ~</a:t>
            </a:r>
            <a:r>
              <a:rPr lang="en-US" sz="2400" dirty="0" smtClean="0">
                <a:solidFill>
                  <a:prstClr val="black"/>
                </a:solidFill>
              </a:rPr>
              <a:t>3.5%</a:t>
            </a:r>
            <a:endParaRPr lang="en-US" sz="2400" dirty="0">
              <a:solidFill>
                <a:prstClr val="black"/>
              </a:solidFill>
            </a:endParaRPr>
          </a:p>
          <a:p>
            <a:pPr lvl="1"/>
            <a:r>
              <a:rPr lang="en-US" sz="2400" dirty="0" smtClean="0"/>
              <a:t>Translational Steering: In-plane by ~3.5%</a:t>
            </a:r>
            <a:endParaRPr lang="en-US" sz="2400" dirty="0"/>
          </a:p>
        </p:txBody>
      </p:sp>
      <p:sp>
        <p:nvSpPr>
          <p:cNvPr id="3" name="Title 2"/>
          <p:cNvSpPr>
            <a:spLocks noGrp="1"/>
          </p:cNvSpPr>
          <p:nvPr>
            <p:ph type="title"/>
          </p:nvPr>
        </p:nvSpPr>
        <p:spPr/>
        <p:txBody>
          <a:bodyPr/>
          <a:lstStyle/>
          <a:p>
            <a:r>
              <a:rPr lang="en-US" dirty="0" smtClean="0"/>
              <a:t>Failure Mode Measurements	</a:t>
            </a:r>
            <a:endParaRPr lang="en-US" dirty="0"/>
          </a:p>
        </p:txBody>
      </p:sp>
    </p:spTree>
    <p:extLst>
      <p:ext uri="{BB962C8B-B14F-4D97-AF65-F5344CB8AC3E}">
        <p14:creationId xmlns:p14="http://schemas.microsoft.com/office/powerpoint/2010/main" xmlns="" val="3324638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766971253"/>
              </p:ext>
            </p:extLst>
          </p:nvPr>
        </p:nvGraphicFramePr>
        <p:xfrm>
          <a:off x="384443" y="3747071"/>
          <a:ext cx="8530957" cy="2163001"/>
        </p:xfrm>
        <a:graphic>
          <a:graphicData uri="http://schemas.openxmlformats.org/drawingml/2006/table">
            <a:tbl>
              <a:tblPr firstRow="1" firstCol="1" bandRow="1" bandCol="1">
                <a:tableStyleId>{B301B821-A1FF-4177-AEE7-76D212191A09}</a:tableStyleId>
              </a:tblPr>
              <a:tblGrid>
                <a:gridCol w="1291957"/>
                <a:gridCol w="936801"/>
                <a:gridCol w="1480248"/>
                <a:gridCol w="1584960"/>
                <a:gridCol w="1540574"/>
                <a:gridCol w="1696417"/>
              </a:tblGrid>
              <a:tr h="190500">
                <a:tc>
                  <a:txBody>
                    <a:bodyPr/>
                    <a:lstStyle/>
                    <a:p>
                      <a:pPr marL="0" marR="0" algn="ctr">
                        <a:lnSpc>
                          <a:spcPct val="115000"/>
                        </a:lnSpc>
                        <a:spcBef>
                          <a:spcPts val="0"/>
                        </a:spcBef>
                        <a:spcAft>
                          <a:spcPts val="0"/>
                        </a:spcAft>
                      </a:pPr>
                      <a:endParaRPr lang="en-US" sz="1800" dirty="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rPr>
                        <a:t>In-plane </a:t>
                      </a:r>
                      <a:endParaRPr lang="en-US" sz="1800" dirty="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rPr>
                        <a:t>Cross-plane </a:t>
                      </a:r>
                      <a:endParaRPr lang="en-US" sz="180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rPr>
                        <a:t>Beam quality</a:t>
                      </a:r>
                      <a:endParaRPr lang="en-US" sz="180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rPr>
                        <a:t>MLC </a:t>
                      </a:r>
                      <a:r>
                        <a:rPr lang="en-US" sz="1800" dirty="0" smtClean="0">
                          <a:effectLst/>
                        </a:rPr>
                        <a:t>(all)</a:t>
                      </a:r>
                      <a:endParaRPr lang="en-US" sz="1800" dirty="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rPr>
                        <a:t>MLC </a:t>
                      </a:r>
                      <a:r>
                        <a:rPr lang="en-US" sz="1800" dirty="0" smtClean="0">
                          <a:effectLst/>
                        </a:rPr>
                        <a:t>(all)</a:t>
                      </a:r>
                      <a:endParaRPr lang="en-US" sz="1800" dirty="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5661">
                <a:tc>
                  <a:txBody>
                    <a:bodyPr/>
                    <a:lstStyle/>
                    <a:p>
                      <a:pPr marL="0" marR="0" algn="ctr">
                        <a:lnSpc>
                          <a:spcPct val="115000"/>
                        </a:lnSpc>
                        <a:spcBef>
                          <a:spcPts val="0"/>
                        </a:spcBef>
                        <a:spcAft>
                          <a:spcPts val="0"/>
                        </a:spcAft>
                      </a:pPr>
                      <a:r>
                        <a:rPr lang="en-US" sz="1800" b="1" dirty="0" smtClean="0">
                          <a:solidFill>
                            <a:schemeClr val="bg1"/>
                          </a:solidFill>
                          <a:effectLst/>
                          <a:latin typeface="+mn-lt"/>
                          <a:ea typeface="+mn-ea"/>
                          <a:cs typeface="+mn-cs"/>
                        </a:rPr>
                        <a:t>Alteration</a:t>
                      </a:r>
                      <a:endParaRPr lang="en-US" sz="1800" b="1" dirty="0">
                        <a:solidFill>
                          <a:schemeClr val="bg1"/>
                        </a:solidFill>
                        <a:effectLst/>
                        <a:latin typeface="Symbol" pitchFamily="18" charset="2"/>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1800" b="1" dirty="0" smtClean="0">
                          <a:solidFill>
                            <a:schemeClr val="bg1"/>
                          </a:solidFill>
                          <a:effectLst/>
                        </a:rPr>
                        <a:t>5%</a:t>
                      </a:r>
                      <a:endParaRPr lang="en-US" sz="1800" b="1" dirty="0">
                        <a:solidFill>
                          <a:schemeClr val="bg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1800" b="1" dirty="0" smtClean="0">
                          <a:solidFill>
                            <a:schemeClr val="bg1"/>
                          </a:solidFill>
                          <a:effectLst/>
                        </a:rPr>
                        <a:t>3%</a:t>
                      </a:r>
                      <a:endParaRPr lang="en-US" sz="1800" b="1" dirty="0">
                        <a:solidFill>
                          <a:schemeClr val="bg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kumimoji="0" lang="en-US" sz="1800" b="1" kern="1200" dirty="0" smtClean="0">
                          <a:solidFill>
                            <a:schemeClr val="bg1"/>
                          </a:solidFill>
                          <a:effectLst/>
                        </a:rPr>
                        <a:t>1% (TMR</a:t>
                      </a:r>
                      <a:r>
                        <a:rPr kumimoji="0" lang="en-US" sz="1800" b="1" kern="1200" baseline="30000" dirty="0" smtClean="0">
                          <a:solidFill>
                            <a:schemeClr val="bg1"/>
                          </a:solidFill>
                          <a:effectLst/>
                        </a:rPr>
                        <a:t>20</a:t>
                      </a:r>
                      <a:r>
                        <a:rPr kumimoji="0" lang="en-US" sz="1800" b="1" kern="1200" baseline="-25000" dirty="0" smtClean="0">
                          <a:solidFill>
                            <a:schemeClr val="bg1"/>
                          </a:solidFill>
                          <a:effectLst/>
                        </a:rPr>
                        <a:t>10</a:t>
                      </a:r>
                      <a:r>
                        <a:rPr kumimoji="0" lang="en-US" sz="1800" b="1" kern="1200" dirty="0" smtClean="0">
                          <a:solidFill>
                            <a:schemeClr val="bg1"/>
                          </a:solidFill>
                          <a:effectLst/>
                        </a:rPr>
                        <a:t>) </a:t>
                      </a:r>
                      <a:endParaRPr lang="en-US" sz="2000" b="1" dirty="0">
                        <a:solidFill>
                          <a:schemeClr val="bg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1800" b="1" dirty="0" smtClean="0">
                          <a:solidFill>
                            <a:schemeClr val="bg1"/>
                          </a:solidFill>
                          <a:effectLst/>
                        </a:rPr>
                        <a:t>+ 1 mm</a:t>
                      </a:r>
                      <a:endParaRPr lang="en-US" sz="1800" b="1" dirty="0">
                        <a:solidFill>
                          <a:schemeClr val="bg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1800" b="1" dirty="0" smtClean="0">
                          <a:solidFill>
                            <a:schemeClr val="bg1"/>
                          </a:solidFill>
                          <a:effectLst/>
                        </a:rPr>
                        <a:t>+ 3 mm</a:t>
                      </a:r>
                      <a:endParaRPr lang="en-US" sz="1800" b="1" dirty="0">
                        <a:solidFill>
                          <a:schemeClr val="bg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90500">
                <a:tc>
                  <a:txBody>
                    <a:bodyPr/>
                    <a:lstStyle/>
                    <a:p>
                      <a:pPr marL="0" marR="0" algn="ctr">
                        <a:lnSpc>
                          <a:spcPct val="115000"/>
                        </a:lnSpc>
                        <a:spcBef>
                          <a:spcPts val="0"/>
                        </a:spcBef>
                        <a:spcAft>
                          <a:spcPts val="0"/>
                        </a:spcAft>
                      </a:pPr>
                      <a:r>
                        <a:rPr lang="en-US" sz="1800" dirty="0" smtClean="0">
                          <a:effectLst/>
                          <a:latin typeface="Symbol" pitchFamily="18" charset="2"/>
                        </a:rPr>
                        <a:t>D</a:t>
                      </a:r>
                      <a:r>
                        <a:rPr lang="en-US" sz="1800" dirty="0" smtClean="0">
                          <a:effectLst/>
                        </a:rPr>
                        <a:t>TLD</a:t>
                      </a:r>
                      <a:r>
                        <a:rPr lang="en-US" sz="1800" baseline="0" dirty="0" smtClean="0">
                          <a:effectLst/>
                        </a:rPr>
                        <a:t> (%) </a:t>
                      </a:r>
                      <a:endParaRPr lang="en-US" sz="1800" dirty="0" smtClean="0">
                        <a:effectLs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smtClean="0">
                          <a:solidFill>
                            <a:srgbClr val="000000"/>
                          </a:solidFill>
                          <a:effectLst/>
                          <a:latin typeface="Calibri"/>
                        </a:rPr>
                        <a:t>1</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smtClean="0">
                          <a:solidFill>
                            <a:srgbClr val="000000"/>
                          </a:solidFill>
                          <a:effectLst/>
                          <a:latin typeface="Calibri"/>
                        </a:rPr>
                        <a:t>3</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smtClean="0">
                          <a:solidFill>
                            <a:srgbClr val="000000"/>
                          </a:solidFill>
                          <a:effectLst/>
                          <a:latin typeface="Calibri"/>
                        </a:rPr>
                        <a:t>6</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smtClean="0">
                          <a:solidFill>
                            <a:srgbClr val="000000"/>
                          </a:solidFill>
                          <a:effectLst/>
                          <a:latin typeface="Calibri"/>
                        </a:rPr>
                        <a:t>16</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smtClean="0">
                          <a:solidFill>
                            <a:srgbClr val="000000"/>
                          </a:solidFill>
                          <a:effectLst/>
                          <a:latin typeface="Calibri"/>
                        </a:rPr>
                        <a:t>37</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effectLst/>
                          <a:latin typeface="Symbol" pitchFamily="18" charset="2"/>
                        </a:rPr>
                        <a:t>D</a:t>
                      </a:r>
                      <a:r>
                        <a:rPr lang="en-US" sz="1800" dirty="0" smtClean="0">
                          <a:effectLst/>
                          <a:latin typeface="+mn-lt"/>
                        </a:rPr>
                        <a:t>DTA</a:t>
                      </a:r>
                      <a:r>
                        <a:rPr lang="en-US" sz="1800" baseline="0" dirty="0" smtClean="0">
                          <a:effectLst/>
                        </a:rPr>
                        <a:t> (mm) </a:t>
                      </a:r>
                      <a:endParaRPr lang="en-US" sz="1800" dirty="0" smtClean="0">
                        <a:effectLs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smtClean="0">
                          <a:solidFill>
                            <a:srgbClr val="000000"/>
                          </a:solidFill>
                          <a:effectLst/>
                          <a:latin typeface="Calibri"/>
                        </a:rPr>
                        <a:t>0.2</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smtClean="0">
                          <a:solidFill>
                            <a:srgbClr val="000000"/>
                          </a:solidFill>
                          <a:effectLst/>
                          <a:latin typeface="Calibri"/>
                        </a:rPr>
                        <a:t>0.9</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smtClean="0">
                          <a:solidFill>
                            <a:srgbClr val="000000"/>
                          </a:solidFill>
                          <a:effectLst/>
                          <a:latin typeface="Calibri"/>
                        </a:rPr>
                        <a:t>0.7</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smtClean="0">
                          <a:solidFill>
                            <a:srgbClr val="000000"/>
                          </a:solidFill>
                          <a:effectLst/>
                          <a:latin typeface="Calibri"/>
                        </a:rPr>
                        <a:t>2.5</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smtClean="0">
                          <a:solidFill>
                            <a:srgbClr val="000000"/>
                          </a:solidFill>
                          <a:effectLst/>
                          <a:latin typeface="Calibri"/>
                        </a:rPr>
                        <a:t>6.8</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marL="0" marR="0" algn="ctr">
                        <a:lnSpc>
                          <a:spcPct val="115000"/>
                        </a:lnSpc>
                        <a:spcBef>
                          <a:spcPts val="0"/>
                        </a:spcBef>
                        <a:spcAft>
                          <a:spcPts val="0"/>
                        </a:spcAft>
                      </a:pPr>
                      <a:r>
                        <a:rPr lang="en-US" sz="1800" dirty="0" smtClean="0">
                          <a:effectLst/>
                          <a:latin typeface="Symbol" pitchFamily="18" charset="2"/>
                        </a:rPr>
                        <a:t>g</a:t>
                      </a:r>
                      <a:r>
                        <a:rPr lang="en-US" sz="1800" dirty="0" smtClean="0">
                          <a:effectLst/>
                          <a:latin typeface="+mn-lt"/>
                        </a:rPr>
                        <a:t>-</a:t>
                      </a:r>
                      <a:r>
                        <a:rPr lang="en-US" sz="1800" dirty="0" smtClean="0">
                          <a:effectLst/>
                        </a:rPr>
                        <a:t>analysis difference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0.7%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23.5%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20.4%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33.1%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itle 1"/>
          <p:cNvSpPr>
            <a:spLocks noGrp="1"/>
          </p:cNvSpPr>
          <p:nvPr>
            <p:ph type="title"/>
          </p:nvPr>
        </p:nvSpPr>
        <p:spPr/>
        <p:txBody>
          <a:bodyPr/>
          <a:lstStyle/>
          <a:p>
            <a:r>
              <a:rPr lang="en-US" dirty="0" smtClean="0"/>
              <a:t>Pilot Study Results</a:t>
            </a:r>
            <a:endParaRPr lang="en-US" dirty="0"/>
          </a:p>
        </p:txBody>
      </p:sp>
      <p:sp>
        <p:nvSpPr>
          <p:cNvPr id="7" name="Content Placeholder 2"/>
          <p:cNvSpPr txBox="1">
            <a:spLocks/>
          </p:cNvSpPr>
          <p:nvPr/>
        </p:nvSpPr>
        <p:spPr>
          <a:xfrm>
            <a:off x="457200" y="1481328"/>
            <a:ext cx="8229600" cy="2252471"/>
          </a:xfrm>
          <a:prstGeom prst="rect">
            <a:avLst/>
          </a:prstGeom>
        </p:spPr>
        <p:txBody>
          <a:bodyPr vert="horz">
            <a:normAutofit fontScale="92500" lnSpcReduction="1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US" dirty="0" smtClean="0"/>
              <a:t>Profiles - </a:t>
            </a:r>
            <a:r>
              <a:rPr lang="en-US" dirty="0" err="1" smtClean="0"/>
              <a:t>MatriXX</a:t>
            </a:r>
            <a:r>
              <a:rPr lang="en-US" dirty="0" smtClean="0"/>
              <a:t> </a:t>
            </a:r>
          </a:p>
          <a:p>
            <a:r>
              <a:rPr lang="en-US" dirty="0" smtClean="0"/>
              <a:t>No IMRT QA</a:t>
            </a:r>
          </a:p>
          <a:p>
            <a:r>
              <a:rPr lang="en-US" dirty="0" smtClean="0"/>
              <a:t>RPC IMRT H&amp;N Phantom, complex plan: </a:t>
            </a:r>
          </a:p>
          <a:p>
            <a:pPr lvl="1"/>
            <a:r>
              <a:rPr lang="en-US" dirty="0" smtClean="0"/>
              <a:t>Range of 6 PTV TLD dose differences from baseline irradiation</a:t>
            </a:r>
          </a:p>
          <a:p>
            <a:pPr lvl="1"/>
            <a:r>
              <a:rPr lang="en-US" dirty="0" smtClean="0"/>
              <a:t>DTA difference from baseline irradiation (between PTV and OAR)</a:t>
            </a:r>
          </a:p>
          <a:p>
            <a:pPr lvl="1"/>
            <a:r>
              <a:rPr lang="en-US" dirty="0" smtClean="0"/>
              <a:t>7%/4mm gamma index analysis average of axial and sagittal films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+ 2 mm shift, one bank of leaves</a:t>
            </a:r>
            <a:endParaRPr lang="en-US" dirty="0"/>
          </a:p>
        </p:txBody>
      </p:sp>
      <p:sp>
        <p:nvSpPr>
          <p:cNvPr id="3" name="Title 2"/>
          <p:cNvSpPr>
            <a:spLocks noGrp="1"/>
          </p:cNvSpPr>
          <p:nvPr>
            <p:ph type="title"/>
          </p:nvPr>
        </p:nvSpPr>
        <p:spPr/>
        <p:txBody>
          <a:bodyPr/>
          <a:lstStyle/>
          <a:p>
            <a:r>
              <a:rPr lang="en-US" dirty="0" smtClean="0"/>
              <a:t>Results – MLC Offset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2183760401"/>
              </p:ext>
            </p:extLst>
          </p:nvPr>
        </p:nvGraphicFramePr>
        <p:xfrm>
          <a:off x="685800" y="2438400"/>
          <a:ext cx="7413879" cy="2103120"/>
        </p:xfrm>
        <a:graphic>
          <a:graphicData uri="http://schemas.openxmlformats.org/drawingml/2006/table">
            <a:tbl>
              <a:tblPr firstRow="1" bandRow="1">
                <a:tableStyleId>{5C22544A-7EE6-4342-B048-85BDC9FD1C3A}</a:tableStyleId>
              </a:tblPr>
              <a:tblGrid>
                <a:gridCol w="3429000"/>
                <a:gridCol w="2014474"/>
                <a:gridCol w="1970405"/>
              </a:tblGrid>
              <a:tr h="370840">
                <a:tc>
                  <a:txBody>
                    <a:bodyPr/>
                    <a:lstStyle/>
                    <a:p>
                      <a:endParaRPr lang="en-US" sz="2400" dirty="0"/>
                    </a:p>
                  </a:txBody>
                  <a:tcPr/>
                </a:tc>
                <a:tc>
                  <a:txBody>
                    <a:bodyPr/>
                    <a:lstStyle/>
                    <a:p>
                      <a:pPr algn="ctr"/>
                      <a:r>
                        <a:rPr lang="en-US" sz="2400" dirty="0" smtClean="0"/>
                        <a:t>Standard Plan</a:t>
                      </a:r>
                      <a:endParaRPr lang="en-US" sz="2400" dirty="0"/>
                    </a:p>
                  </a:txBody>
                  <a:tcPr/>
                </a:tc>
                <a:tc>
                  <a:txBody>
                    <a:bodyPr/>
                    <a:lstStyle/>
                    <a:p>
                      <a:pPr algn="ctr"/>
                      <a:r>
                        <a:rPr lang="en-US" sz="2400" dirty="0" smtClean="0"/>
                        <a:t>Complex Plan</a:t>
                      </a:r>
                      <a:endParaRPr lang="en-US" sz="2400" dirty="0"/>
                    </a:p>
                  </a:txBody>
                  <a:tcPr/>
                </a:tc>
              </a:tr>
              <a:tr h="370840">
                <a:tc>
                  <a:txBody>
                    <a:bodyPr/>
                    <a:lstStyle/>
                    <a:p>
                      <a:r>
                        <a:rPr lang="en-US" sz="2400" dirty="0" smtClean="0"/>
                        <a:t>Dose </a:t>
                      </a:r>
                      <a:r>
                        <a:rPr lang="en-US" sz="2400" baseline="0" dirty="0" smtClean="0"/>
                        <a:t>difference from baseline</a:t>
                      </a:r>
                      <a:endParaRPr lang="en-US" sz="2400" dirty="0"/>
                    </a:p>
                  </a:txBody>
                  <a:tcPr/>
                </a:tc>
                <a:tc>
                  <a:txBody>
                    <a:bodyPr/>
                    <a:lstStyle/>
                    <a:p>
                      <a:pPr algn="ctr"/>
                      <a:r>
                        <a:rPr lang="en-US" sz="2800" dirty="0" smtClean="0"/>
                        <a:t>2%</a:t>
                      </a:r>
                      <a:endParaRPr lang="en-US" sz="2800" dirty="0"/>
                    </a:p>
                  </a:txBody>
                  <a:tcPr anchor="ctr"/>
                </a:tc>
                <a:tc>
                  <a:txBody>
                    <a:bodyPr/>
                    <a:lstStyle/>
                    <a:p>
                      <a:pPr algn="ctr"/>
                      <a:r>
                        <a:rPr lang="en-US" sz="2800" dirty="0" smtClean="0"/>
                        <a:t>3%</a:t>
                      </a:r>
                      <a:endParaRPr lang="en-US" sz="2800" dirty="0"/>
                    </a:p>
                  </a:txBody>
                  <a:tcPr anchor="ctr"/>
                </a:tc>
              </a:tr>
              <a:tr h="370840">
                <a:tc>
                  <a:txBody>
                    <a:bodyPr/>
                    <a:lstStyle/>
                    <a:p>
                      <a:r>
                        <a:rPr lang="en-US" sz="2400" dirty="0" smtClean="0"/>
                        <a:t>#</a:t>
                      </a:r>
                      <a:r>
                        <a:rPr lang="en-US" sz="2400" baseline="0" dirty="0" smtClean="0"/>
                        <a:t> of TLD with sig. difference (p&lt;0.05)</a:t>
                      </a:r>
                      <a:endParaRPr lang="en-US" sz="2400" dirty="0"/>
                    </a:p>
                  </a:txBody>
                  <a:tcPr/>
                </a:tc>
                <a:tc>
                  <a:txBody>
                    <a:bodyPr/>
                    <a:lstStyle/>
                    <a:p>
                      <a:pPr algn="ctr"/>
                      <a:r>
                        <a:rPr lang="en-US" sz="2800" dirty="0" smtClean="0"/>
                        <a:t>2/6</a:t>
                      </a:r>
                      <a:endParaRPr lang="en-US" sz="2800" dirty="0"/>
                    </a:p>
                  </a:txBody>
                  <a:tcPr anchor="ctr"/>
                </a:tc>
                <a:tc>
                  <a:txBody>
                    <a:bodyPr/>
                    <a:lstStyle/>
                    <a:p>
                      <a:pPr algn="ctr"/>
                      <a:r>
                        <a:rPr lang="en-US" sz="2800" dirty="0" smtClean="0"/>
                        <a:t>4/6</a:t>
                      </a:r>
                      <a:endParaRPr lang="en-US" sz="2800" dirty="0"/>
                    </a:p>
                  </a:txBody>
                  <a:tcPr anchor="ctr"/>
                </a:tc>
              </a:tr>
            </a:tbl>
          </a:graphicData>
        </a:graphic>
      </p:graphicFrame>
    </p:spTree>
    <p:extLst>
      <p:ext uri="{BB962C8B-B14F-4D97-AF65-F5344CB8AC3E}">
        <p14:creationId xmlns:p14="http://schemas.microsoft.com/office/powerpoint/2010/main" xmlns="" val="38343868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8379</TotalTime>
  <Words>1887</Words>
  <Application>Microsoft Office PowerPoint</Application>
  <PresentationFormat>On-screen Show (4:3)</PresentationFormat>
  <Paragraphs>242</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The magnitude of H&amp;N IMRT dose delivery errors from three possible failure modes: beam quality, symmetry, and MLC position</vt:lpstr>
      <vt:lpstr>Motivation</vt:lpstr>
      <vt:lpstr>Sensitivity Analysis</vt:lpstr>
      <vt:lpstr>IMRT Process Tree</vt:lpstr>
      <vt:lpstr>Unique Study Characteristics</vt:lpstr>
      <vt:lpstr>Failure Mode Measurements</vt:lpstr>
      <vt:lpstr>Failure Mode Measurements </vt:lpstr>
      <vt:lpstr>Pilot Study Results</vt:lpstr>
      <vt:lpstr>Results – MLC Offset</vt:lpstr>
      <vt:lpstr>Results – Beam Quality</vt:lpstr>
      <vt:lpstr>Results – Symmetry</vt:lpstr>
      <vt:lpstr>Results – Symmetry</vt:lpstr>
      <vt:lpstr>Summary</vt:lpstr>
      <vt:lpstr>Thank you!</vt:lpstr>
    </vt:vector>
  </TitlesOfParts>
  <Company>M.D. Anderson Cancer Center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jrtonigan</dc:creator>
  <cp:lastModifiedBy>jrtonigan</cp:lastModifiedBy>
  <cp:revision>128</cp:revision>
  <dcterms:created xsi:type="dcterms:W3CDTF">2012-07-06T19:16:45Z</dcterms:created>
  <dcterms:modified xsi:type="dcterms:W3CDTF">2012-08-13T15:08:50Z</dcterms:modified>
</cp:coreProperties>
</file>